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341" r:id="rId3"/>
    <p:sldId id="343" r:id="rId4"/>
    <p:sldId id="361" r:id="rId5"/>
    <p:sldId id="344" r:id="rId6"/>
    <p:sldId id="342" r:id="rId7"/>
    <p:sldId id="345" r:id="rId8"/>
    <p:sldId id="340" r:id="rId9"/>
    <p:sldId id="348" r:id="rId10"/>
    <p:sldId id="349" r:id="rId11"/>
    <p:sldId id="355" r:id="rId12"/>
    <p:sldId id="354" r:id="rId13"/>
    <p:sldId id="350" r:id="rId14"/>
    <p:sldId id="347" r:id="rId15"/>
    <p:sldId id="357" r:id="rId16"/>
    <p:sldId id="351" r:id="rId17"/>
    <p:sldId id="359" r:id="rId18"/>
    <p:sldId id="358" r:id="rId19"/>
    <p:sldId id="352" r:id="rId20"/>
    <p:sldId id="360" r:id="rId21"/>
    <p:sldId id="258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4B74"/>
    <a:srgbClr val="2A5989"/>
    <a:srgbClr val="E7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38" autoAdjust="0"/>
    <p:restoredTop sz="77298" autoAdjust="0"/>
  </p:normalViewPr>
  <p:slideViewPr>
    <p:cSldViewPr snapToGrid="0">
      <p:cViewPr>
        <p:scale>
          <a:sx n="78" d="100"/>
          <a:sy n="78" d="100"/>
        </p:scale>
        <p:origin x="256" y="-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01DE7-B4BA-2C40-9016-68FFE46BD849}" type="datetimeFigureOut">
              <a:rPr kumimoji="1" lang="zh-CN" altLang="en-US" smtClean="0"/>
              <a:t>2022/10/14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11383-E7A8-A14B-B67E-362574944D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3087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Hello</a:t>
            </a:r>
            <a:r>
              <a:rPr kumimoji="1" lang="zh-CN" altLang="en-US"/>
              <a:t> </a:t>
            </a:r>
            <a:r>
              <a:rPr kumimoji="1" lang="en-US" altLang="zh-CN"/>
              <a:t>everyone.</a:t>
            </a:r>
            <a:r>
              <a:rPr kumimoji="1" lang="zh-CN" altLang="en-US"/>
              <a:t> </a:t>
            </a:r>
            <a:endParaRPr kumimoji="1" lang="en-US" altLang="zh-CN"/>
          </a:p>
          <a:p>
            <a:r>
              <a:rPr kumimoji="1" lang="en-US" altLang="zh-CN"/>
              <a:t>I</a:t>
            </a:r>
            <a:r>
              <a:rPr kumimoji="1" lang="zh-CN" altLang="en-US"/>
              <a:t> </a:t>
            </a:r>
            <a:r>
              <a:rPr kumimoji="1" lang="en-US" altLang="zh-CN"/>
              <a:t>am</a:t>
            </a:r>
            <a:r>
              <a:rPr kumimoji="1" lang="zh-CN" altLang="en-US"/>
              <a:t> </a:t>
            </a:r>
            <a:r>
              <a:rPr kumimoji="1" lang="en-US" altLang="zh-CN"/>
              <a:t>Junming</a:t>
            </a:r>
            <a:r>
              <a:rPr kumimoji="1" lang="zh-CN" altLang="en-US"/>
              <a:t> </a:t>
            </a:r>
            <a:r>
              <a:rPr kumimoji="1" lang="en-US" altLang="zh-CN"/>
              <a:t>Cao,</a:t>
            </a:r>
            <a:r>
              <a:rPr kumimoji="1" lang="zh-CN" altLang="en-US"/>
              <a:t> </a:t>
            </a:r>
            <a:r>
              <a:rPr kumimoji="1" lang="en-US" altLang="zh-CN"/>
              <a:t>from</a:t>
            </a:r>
            <a:r>
              <a:rPr kumimoji="1" lang="zh-CN" altLang="en-US"/>
              <a:t> </a:t>
            </a:r>
            <a:r>
              <a:rPr kumimoji="1" lang="en-US" altLang="zh-CN"/>
              <a:t>Fudan</a:t>
            </a:r>
            <a:r>
              <a:rPr kumimoji="1" lang="zh-CN" altLang="en-US"/>
              <a:t> </a:t>
            </a:r>
            <a:r>
              <a:rPr kumimoji="1" lang="en-US" altLang="zh-CN"/>
              <a:t>University.</a:t>
            </a:r>
          </a:p>
          <a:p>
            <a:r>
              <a:rPr kumimoji="1" lang="en-US" altLang="zh-CN"/>
              <a:t>I</a:t>
            </a:r>
            <a:r>
              <a:rPr kumimoji="1" lang="zh-CN" altLang="en-US"/>
              <a:t> </a:t>
            </a:r>
            <a:r>
              <a:rPr kumimoji="1" lang="en-US" altLang="zh-CN"/>
              <a:t>am</a:t>
            </a:r>
            <a:r>
              <a:rPr kumimoji="1" lang="zh-CN" altLang="en-US"/>
              <a:t> </a:t>
            </a:r>
            <a:r>
              <a:rPr kumimoji="1" lang="en-US" altLang="zh-CN"/>
              <a:t>very</a:t>
            </a:r>
            <a:r>
              <a:rPr kumimoji="1" lang="zh-CN" altLang="en-US"/>
              <a:t> </a:t>
            </a:r>
            <a:r>
              <a:rPr kumimoji="1" lang="en-US" altLang="zh-CN"/>
              <a:t>glad</a:t>
            </a:r>
            <a:r>
              <a:rPr kumimoji="1" lang="zh-CN" altLang="en-US"/>
              <a:t> </a:t>
            </a:r>
            <a:r>
              <a:rPr kumimoji="1" lang="en-US" altLang="zh-CN"/>
              <a:t>to</a:t>
            </a:r>
            <a:r>
              <a:rPr kumimoji="1" lang="zh-CN" altLang="en-US"/>
              <a:t> </a:t>
            </a:r>
            <a:r>
              <a:rPr kumimoji="1" lang="en-US" altLang="zh-CN"/>
              <a:t>present</a:t>
            </a:r>
            <a:r>
              <a:rPr kumimoji="1" lang="zh-CN" altLang="en-US"/>
              <a:t> </a:t>
            </a:r>
            <a:r>
              <a:rPr kumimoji="1" lang="en-US" altLang="zh-CN"/>
              <a:t>our</a:t>
            </a:r>
            <a:r>
              <a:rPr kumimoji="1" lang="zh-CN" altLang="en-US"/>
              <a:t> </a:t>
            </a:r>
            <a:r>
              <a:rPr kumimoji="1" lang="en-US" altLang="zh-CN"/>
              <a:t>paper,“Understanding</a:t>
            </a:r>
            <a:r>
              <a:rPr kumimoji="1" lang="zh-CN" altLang="en-US"/>
              <a:t> </a:t>
            </a:r>
            <a:r>
              <a:rPr kumimoji="1" lang="en-US" altLang="zh-CN"/>
              <a:t>Performance</a:t>
            </a:r>
            <a:r>
              <a:rPr kumimoji="1" lang="zh-CN" altLang="en-US"/>
              <a:t> </a:t>
            </a:r>
            <a:r>
              <a:rPr kumimoji="1" lang="en-US" altLang="zh-CN"/>
              <a:t>Problems</a:t>
            </a:r>
            <a:r>
              <a:rPr kumimoji="1" lang="zh-CN" altLang="en-US"/>
              <a:t> </a:t>
            </a:r>
            <a:r>
              <a:rPr kumimoji="1" lang="en-US" altLang="zh-CN"/>
              <a:t>in</a:t>
            </a:r>
            <a:r>
              <a:rPr kumimoji="1" lang="zh-CN" altLang="en-US"/>
              <a:t> </a:t>
            </a:r>
            <a:r>
              <a:rPr kumimoji="1" lang="en-US" altLang="zh-CN"/>
              <a:t>deep</a:t>
            </a:r>
            <a:r>
              <a:rPr kumimoji="1" lang="zh-CN" altLang="en-US"/>
              <a:t> </a:t>
            </a:r>
            <a:r>
              <a:rPr kumimoji="1" lang="en-US" altLang="zh-CN"/>
              <a:t>learning</a:t>
            </a:r>
            <a:r>
              <a:rPr kumimoji="1" lang="zh-CN" altLang="en-US"/>
              <a:t> </a:t>
            </a:r>
            <a:r>
              <a:rPr kumimoji="1" lang="en-US" altLang="zh-CN"/>
              <a:t>systems”here.</a:t>
            </a:r>
          </a:p>
          <a:p>
            <a:r>
              <a:rPr kumimoji="1" lang="en-US" altLang="zh-CN"/>
              <a:t>So</a:t>
            </a:r>
            <a:r>
              <a:rPr kumimoji="1" lang="zh-CN" altLang="en-US"/>
              <a:t> </a:t>
            </a:r>
            <a:r>
              <a:rPr kumimoji="1" lang="en-US" altLang="zh-CN"/>
              <a:t>let’s</a:t>
            </a:r>
            <a:r>
              <a:rPr kumimoji="1" lang="zh-CN" altLang="en-US"/>
              <a:t> </a:t>
            </a:r>
            <a:r>
              <a:rPr kumimoji="1" lang="en-US" altLang="zh-CN"/>
              <a:t>get</a:t>
            </a:r>
            <a:r>
              <a:rPr kumimoji="1" lang="zh-CN" altLang="en-US"/>
              <a:t> </a:t>
            </a:r>
            <a:r>
              <a:rPr kumimoji="1" lang="en-US" altLang="zh-CN"/>
              <a:t>started.</a:t>
            </a:r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511383-E7A8-A14B-B67E-362574944D0E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325654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﻿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RQ2,</a:t>
            </a:r>
            <a:r>
              <a:rPr lang="zh-CN" altLang="en-US" dirty="0"/>
              <a:t> </a:t>
            </a:r>
            <a:r>
              <a:rPr lang="en" altLang="zh-CN" dirty="0"/>
              <a:t>The taxonomy of PP root causes is </a:t>
            </a:r>
            <a:r>
              <a:rPr lang="en-US" altLang="zh-CN" dirty="0"/>
              <a:t>showed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figure</a:t>
            </a:r>
            <a:r>
              <a:rPr lang="en" altLang="zh-CN" dirty="0"/>
              <a:t>. It is grouped into</a:t>
            </a:r>
            <a:r>
              <a:rPr lang="zh-CN" altLang="en-US" dirty="0"/>
              <a:t> </a:t>
            </a:r>
            <a:r>
              <a:rPr lang="en" altLang="zh-CN" dirty="0"/>
              <a:t>five high-level categories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﻿Only seven of the</a:t>
            </a:r>
            <a:r>
              <a:rPr lang="zh-CN" altLang="en-US" dirty="0"/>
              <a:t> </a:t>
            </a:r>
            <a:r>
              <a:rPr lang="en-US" altLang="zh-CN" dirty="0"/>
              <a:t>15 root causes, as shown in dotted rectangles, are the same to</a:t>
            </a:r>
            <a:r>
              <a:rPr lang="zh-CN" altLang="en-US" dirty="0"/>
              <a:t> </a:t>
            </a:r>
            <a:r>
              <a:rPr lang="en-US" altLang="zh-CN" dirty="0"/>
              <a:t>the previous root cause taxonomies for general DL bug.</a:t>
            </a:r>
          </a:p>
          <a:p>
            <a:endParaRPr lang="en-US" altLang="zh-CN" dirty="0"/>
          </a:p>
          <a:p>
            <a:r>
              <a:rPr lang="en" altLang="zh-CN" dirty="0"/>
              <a:t>﻿About half of the PPs are introduced by API misuses.</a:t>
            </a:r>
          </a:p>
          <a:p>
            <a:r>
              <a:rPr lang="en" altLang="zh-CN" dirty="0"/>
              <a:t>Model, data and hardware</a:t>
            </a:r>
            <a:r>
              <a:rPr lang="zh-CN" altLang="en-US" dirty="0"/>
              <a:t> </a:t>
            </a:r>
            <a:r>
              <a:rPr lang="en" altLang="zh-CN" dirty="0"/>
              <a:t>introduce more than one-third of the PPs.</a:t>
            </a:r>
          </a:p>
          <a:p>
            <a:r>
              <a:rPr lang="en" altLang="zh-CN" dirty="0"/>
              <a:t>﻿These diverse sources of root causes increase the complexity of PP localization.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511383-E7A8-A14B-B67E-362574944D0E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398583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Let’s</a:t>
            </a:r>
            <a:r>
              <a:rPr lang="zh-CN" altLang="en-US" dirty="0"/>
              <a:t> </a:t>
            </a:r>
            <a:r>
              <a:rPr lang="en-US" altLang="zh-CN" dirty="0"/>
              <a:t>see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example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PP</a:t>
            </a:r>
            <a:r>
              <a:rPr lang="zh-CN" altLang="en-US" dirty="0"/>
              <a:t> </a:t>
            </a:r>
            <a:r>
              <a:rPr lang="en-US" altLang="zh-CN" dirty="0"/>
              <a:t>caused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confusion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computation</a:t>
            </a:r>
            <a:r>
              <a:rPr lang="zh-CN" altLang="en-US" dirty="0"/>
              <a:t> </a:t>
            </a:r>
            <a:r>
              <a:rPr lang="en-US" altLang="zh-CN" dirty="0"/>
              <a:t>graph.</a:t>
            </a:r>
          </a:p>
          <a:p>
            <a:endParaRPr lang="en-US" altLang="zh-CN" dirty="0"/>
          </a:p>
          <a:p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TensorFlow</a:t>
            </a:r>
            <a:r>
              <a:rPr lang="zh-CN" altLang="en-US" dirty="0"/>
              <a:t> </a:t>
            </a:r>
            <a:r>
              <a:rPr lang="en-US" altLang="zh-CN" dirty="0"/>
              <a:t>1,</a:t>
            </a:r>
            <a:r>
              <a:rPr lang="zh-CN" altLang="en-US" dirty="0"/>
              <a:t> </a:t>
            </a:r>
            <a:r>
              <a:rPr lang="en-US" altLang="zh-CN" dirty="0"/>
              <a:t>developers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" altLang="zh-CN" dirty="0"/>
              <a:t>﻿first build a dataflow computation graph and then</a:t>
            </a:r>
            <a:r>
              <a:rPr lang="zh-CN" altLang="en-US" dirty="0"/>
              <a:t> </a:t>
            </a:r>
            <a:r>
              <a:rPr lang="en" altLang="zh-CN" dirty="0"/>
              <a:t>run it repeatedly with inputs being fed to and outputs being fetched</a:t>
            </a:r>
          </a:p>
          <a:p>
            <a:r>
              <a:rPr lang="en" altLang="zh-CN" dirty="0"/>
              <a:t>from the graph. </a:t>
            </a:r>
          </a:p>
          <a:p>
            <a:r>
              <a:rPr lang="en" altLang="zh-CN" dirty="0"/>
              <a:t>﻿Developers often mix the graph construction into the</a:t>
            </a:r>
            <a:r>
              <a:rPr lang="zh-CN" altLang="en-US" dirty="0"/>
              <a:t> </a:t>
            </a:r>
            <a:r>
              <a:rPr lang="en" altLang="zh-CN" dirty="0"/>
              <a:t>graph execution. As a result, nodes are repeatedly added to the graph,</a:t>
            </a:r>
            <a:r>
              <a:rPr lang="zh-CN" altLang="en-US" dirty="0"/>
              <a:t> </a:t>
            </a:r>
            <a:r>
              <a:rPr lang="en" altLang="zh-CN" dirty="0"/>
              <a:t>and the graph execution becomes slower and slower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figure</a:t>
            </a:r>
            <a:r>
              <a:rPr lang="zh-CN" altLang="en-US" dirty="0"/>
              <a:t> </a:t>
            </a:r>
            <a:r>
              <a:rPr lang="en-US" altLang="zh-CN" dirty="0"/>
              <a:t>shows,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developer</a:t>
            </a:r>
            <a:r>
              <a:rPr lang="zh-CN" altLang="en-US" dirty="0"/>
              <a:t> </a:t>
            </a:r>
            <a:r>
              <a:rPr lang="en-US" altLang="zh-CN" dirty="0"/>
              <a:t>defined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loss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optimizer</a:t>
            </a:r>
            <a:r>
              <a:rPr lang="zh-CN" altLang="en-US" dirty="0"/>
              <a:t> </a:t>
            </a:r>
            <a:r>
              <a:rPr lang="en-US" altLang="zh-CN" dirty="0"/>
              <a:t>inside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session,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created</a:t>
            </a:r>
            <a:r>
              <a:rPr lang="zh-CN" altLang="en-US" dirty="0"/>
              <a:t> </a:t>
            </a:r>
            <a:r>
              <a:rPr lang="en-US" altLang="zh-CN" dirty="0"/>
              <a:t>these</a:t>
            </a:r>
            <a:r>
              <a:rPr lang="zh-CN" altLang="en-US" dirty="0"/>
              <a:t> </a:t>
            </a:r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nodes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1000</a:t>
            </a:r>
            <a:r>
              <a:rPr lang="zh-CN" altLang="en-US" dirty="0"/>
              <a:t> </a:t>
            </a:r>
            <a:r>
              <a:rPr lang="en-US" altLang="zh-CN" dirty="0"/>
              <a:t>times.</a:t>
            </a:r>
          </a:p>
          <a:p>
            <a:r>
              <a:rPr lang="en-US" altLang="zh-CN" dirty="0"/>
              <a:t>They</a:t>
            </a:r>
            <a:r>
              <a:rPr lang="zh-CN" altLang="en-US" dirty="0"/>
              <a:t> </a:t>
            </a:r>
            <a:r>
              <a:rPr lang="en-US" altLang="zh-CN" dirty="0"/>
              <a:t>should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moved</a:t>
            </a:r>
            <a:r>
              <a:rPr lang="zh-CN" altLang="en-US" dirty="0"/>
              <a:t> </a:t>
            </a:r>
            <a:r>
              <a:rPr lang="en-US" altLang="zh-CN" dirty="0"/>
              <a:t>outside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tf</a:t>
            </a:r>
            <a:r>
              <a:rPr lang="zh-CN" altLang="en-US" dirty="0"/>
              <a:t> </a:t>
            </a:r>
            <a:r>
              <a:rPr lang="en-US" altLang="zh-CN" dirty="0"/>
              <a:t>Session.</a:t>
            </a:r>
            <a:endParaRPr lang="en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511383-E7A8-A14B-B67E-362574944D0E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68335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second</a:t>
            </a:r>
            <a:r>
              <a:rPr lang="zh-CN" altLang="en-US" dirty="0"/>
              <a:t> </a:t>
            </a:r>
            <a:r>
              <a:rPr lang="en-US" altLang="zh-CN" dirty="0"/>
              <a:t>example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about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PP</a:t>
            </a:r>
            <a:r>
              <a:rPr lang="zh-CN" altLang="en-US" dirty="0"/>
              <a:t> </a:t>
            </a:r>
            <a:r>
              <a:rPr lang="en-US" altLang="zh-CN" dirty="0"/>
              <a:t>caused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inefficient</a:t>
            </a:r>
            <a:r>
              <a:rPr lang="zh-CN" altLang="en-US" dirty="0"/>
              <a:t> </a:t>
            </a:r>
            <a:r>
              <a:rPr lang="en-US" altLang="zh-CN" dirty="0"/>
              <a:t>API</a:t>
            </a:r>
            <a:r>
              <a:rPr lang="zh-CN" altLang="en-US" dirty="0"/>
              <a:t> </a:t>
            </a:r>
            <a:r>
              <a:rPr lang="en-US" altLang="zh-CN" dirty="0"/>
              <a:t>Usage.</a:t>
            </a:r>
          </a:p>
          <a:p>
            <a:r>
              <a:rPr lang="en-US" altLang="zh-CN" dirty="0"/>
              <a:t>﻿The</a:t>
            </a:r>
            <a:r>
              <a:rPr lang="zh-CN" altLang="en-US" dirty="0"/>
              <a:t> </a:t>
            </a:r>
            <a:r>
              <a:rPr lang="en-US" altLang="zh-CN" dirty="0"/>
              <a:t>map</a:t>
            </a:r>
            <a:r>
              <a:rPr lang="zh-CN" altLang="en-US" dirty="0"/>
              <a:t> </a:t>
            </a:r>
            <a:r>
              <a:rPr lang="en-US" altLang="zh-CN" dirty="0"/>
              <a:t>API</a:t>
            </a:r>
            <a:r>
              <a:rPr lang="zh-CN" altLang="en-US" dirty="0"/>
              <a:t> </a:t>
            </a:r>
            <a:r>
              <a:rPr lang="en-US" altLang="zh-CN" dirty="0"/>
              <a:t> should be called after batch</a:t>
            </a:r>
            <a:r>
              <a:rPr lang="zh-CN" altLang="en-US" dirty="0"/>
              <a:t> </a:t>
            </a:r>
            <a:r>
              <a:rPr lang="en-US" altLang="zh-CN" dirty="0"/>
              <a:t>API to reduce the</a:t>
            </a:r>
            <a:r>
              <a:rPr lang="zh-CN" altLang="en-US" dirty="0"/>
              <a:t> </a:t>
            </a:r>
            <a:r>
              <a:rPr lang="en-US" altLang="zh-CN" dirty="0"/>
              <a:t>number of times the mapped function _batch_parser is called,</a:t>
            </a:r>
            <a:r>
              <a:rPr lang="zh-CN" altLang="en-US" dirty="0"/>
              <a:t> </a:t>
            </a:r>
            <a:r>
              <a:rPr lang="en-US" altLang="zh-CN" dirty="0"/>
              <a:t>and num_parallel_calls should be passed to enable parallelism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map</a:t>
            </a:r>
            <a:r>
              <a:rPr lang="zh-CN" altLang="en-US" dirty="0"/>
              <a:t> </a:t>
            </a:r>
            <a:r>
              <a:rPr lang="en-US" altLang="zh-CN" dirty="0"/>
              <a:t>API.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511383-E7A8-A14B-B67E-362574944D0E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547604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divided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DL</a:t>
            </a:r>
            <a:r>
              <a:rPr lang="zh-CN" altLang="en-US" dirty="0"/>
              <a:t> </a:t>
            </a:r>
            <a:r>
              <a:rPr lang="en-US" altLang="zh-CN" dirty="0"/>
              <a:t>pipeline</a:t>
            </a:r>
            <a:r>
              <a:rPr lang="zh-CN" altLang="en-US" dirty="0"/>
              <a:t> </a:t>
            </a:r>
            <a:r>
              <a:rPr lang="en-US" altLang="zh-CN" dirty="0"/>
              <a:t>into</a:t>
            </a:r>
            <a:r>
              <a:rPr lang="zh-CN" altLang="en-US" dirty="0"/>
              <a:t> </a:t>
            </a:r>
            <a:r>
              <a:rPr lang="en-US" altLang="zh-CN" dirty="0"/>
              <a:t>8</a:t>
            </a:r>
            <a:r>
              <a:rPr lang="zh-CN" altLang="en-US" dirty="0"/>
              <a:t> </a:t>
            </a:r>
            <a:r>
              <a:rPr lang="en-US" altLang="zh-CN" dirty="0"/>
              <a:t>stages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environment</a:t>
            </a:r>
            <a:r>
              <a:rPr lang="zh-CN" altLang="en-US" dirty="0"/>
              <a:t> </a:t>
            </a:r>
            <a:r>
              <a:rPr lang="en-US" altLang="zh-CN" dirty="0"/>
              <a:t>setting,</a:t>
            </a:r>
            <a:r>
              <a:rPr lang="zh-CN" altLang="en-US" dirty="0"/>
              <a:t> </a:t>
            </a:r>
            <a:r>
              <a:rPr lang="en-US" altLang="zh-CN" dirty="0"/>
              <a:t>initialization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prediction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unknown</a:t>
            </a:r>
            <a:r>
              <a:rPr lang="zh-CN" altLang="en-US" dirty="0"/>
              <a:t> </a:t>
            </a:r>
            <a:r>
              <a:rPr lang="en-US" altLang="zh-CN" dirty="0"/>
              <a:t>stage</a:t>
            </a:r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developers</a:t>
            </a:r>
            <a:r>
              <a:rPr lang="zh-CN" altLang="en-US" dirty="0"/>
              <a:t> </a:t>
            </a:r>
            <a:r>
              <a:rPr lang="en-US" altLang="zh-CN" dirty="0"/>
              <a:t>did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specify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explicitly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posts.</a:t>
            </a:r>
          </a:p>
          <a:p>
            <a:r>
              <a:rPr lang="en-US" altLang="zh-CN" dirty="0"/>
              <a:t>PP</a:t>
            </a:r>
            <a:r>
              <a:rPr lang="zh-CN" altLang="en-US" dirty="0"/>
              <a:t> </a:t>
            </a:r>
            <a:r>
              <a:rPr lang="en-US" altLang="zh-CN" dirty="0"/>
              <a:t>introduced</a:t>
            </a:r>
            <a:r>
              <a:rPr lang="zh-CN" altLang="en-US" dirty="0"/>
              <a:t> 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left</a:t>
            </a:r>
            <a:r>
              <a:rPr lang="zh-CN" altLang="en-US" dirty="0"/>
              <a:t> </a:t>
            </a:r>
            <a:r>
              <a:rPr lang="en-US" altLang="zh-CN" dirty="0"/>
              <a:t>figure</a:t>
            </a:r>
            <a:r>
              <a:rPr lang="zh-CN" altLang="en-US" dirty="0"/>
              <a:t> </a:t>
            </a:r>
            <a:r>
              <a:rPr lang="en-US" altLang="zh-CN" dirty="0"/>
              <a:t>shows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introduce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exposed</a:t>
            </a:r>
            <a:r>
              <a:rPr lang="zh-CN" altLang="en-US" dirty="0"/>
              <a:t> </a:t>
            </a:r>
            <a:r>
              <a:rPr lang="en-US" altLang="zh-CN" dirty="0"/>
              <a:t>PPs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stage.</a:t>
            </a:r>
          </a:p>
          <a:p>
            <a:r>
              <a:rPr lang="en" altLang="zh-CN" dirty="0"/>
              <a:t>﻿Data preparation is the most bug-prone stage, which is blamed</a:t>
            </a:r>
            <a:r>
              <a:rPr lang="zh-CN" altLang="en-US" dirty="0"/>
              <a:t> </a:t>
            </a:r>
            <a:r>
              <a:rPr lang="en" altLang="zh-CN" dirty="0"/>
              <a:t>in 88 (</a:t>
            </a:r>
            <a:r>
              <a:rPr lang="en-US" altLang="zh-CN" dirty="0"/>
              <a:t>almost</a:t>
            </a:r>
            <a:r>
              <a:rPr lang="zh-CN" altLang="en-US" dirty="0"/>
              <a:t> </a:t>
            </a:r>
            <a:r>
              <a:rPr lang="en-US" altLang="zh-CN" dirty="0"/>
              <a:t>40%</a:t>
            </a:r>
            <a:r>
              <a:rPr lang="en" altLang="zh-CN" dirty="0"/>
              <a:t>) of the PPs</a:t>
            </a:r>
            <a:r>
              <a:rPr lang="en-US" altLang="zh-CN" dirty="0"/>
              <a:t>.</a:t>
            </a:r>
          </a:p>
          <a:p>
            <a:r>
              <a:rPr lang="en" altLang="zh-CN" dirty="0"/>
              <a:t>﻿</a:t>
            </a:r>
            <a:r>
              <a:rPr lang="en-US" altLang="zh-CN" dirty="0"/>
              <a:t>T</a:t>
            </a:r>
            <a:r>
              <a:rPr lang="en" altLang="zh-CN" dirty="0"/>
              <a:t>raining and data preparation are</a:t>
            </a:r>
            <a:r>
              <a:rPr lang="zh-CN" altLang="en-US" dirty="0"/>
              <a:t> </a:t>
            </a:r>
            <a:r>
              <a:rPr lang="en" altLang="zh-CN" dirty="0"/>
              <a:t>the two most bug-affecting stages</a:t>
            </a:r>
            <a:r>
              <a:rPr lang="en-US" altLang="zh-CN" dirty="0"/>
              <a:t>.</a:t>
            </a:r>
          </a:p>
          <a:p>
            <a:endParaRPr lang="en-US" altLang="zh-CN" dirty="0"/>
          </a:p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right</a:t>
            </a:r>
            <a:r>
              <a:rPr lang="zh-CN" altLang="en-US" dirty="0"/>
              <a:t> </a:t>
            </a:r>
            <a:r>
              <a:rPr lang="en-US" altLang="zh-CN" dirty="0"/>
              <a:t>figure</a:t>
            </a:r>
            <a:r>
              <a:rPr lang="zh-CN" altLang="en-US" dirty="0"/>
              <a:t> </a:t>
            </a:r>
            <a:r>
              <a:rPr lang="en-US" altLang="zh-CN" dirty="0"/>
              <a:t>shows</a:t>
            </a:r>
            <a:r>
              <a:rPr lang="zh-CN" altLang="en-US" dirty="0"/>
              <a:t> </a:t>
            </a:r>
            <a:r>
              <a:rPr lang="en-US" altLang="zh-CN" dirty="0"/>
              <a:t>﻿the distance between PP’s exposing</a:t>
            </a:r>
            <a:r>
              <a:rPr lang="zh-CN" altLang="en-US" dirty="0"/>
              <a:t> </a:t>
            </a:r>
            <a:r>
              <a:rPr lang="en-US" altLang="zh-CN" dirty="0"/>
              <a:t>stage and introducing stage.</a:t>
            </a:r>
          </a:p>
          <a:p>
            <a:r>
              <a:rPr lang="en" altLang="zh-CN" dirty="0"/>
              <a:t>﻿Intuitively, the larger the distance, the more</a:t>
            </a:r>
            <a:r>
              <a:rPr lang="zh-CN" altLang="en-US" dirty="0"/>
              <a:t> </a:t>
            </a:r>
            <a:r>
              <a:rPr lang="en" altLang="zh-CN" dirty="0"/>
              <a:t>difficult to localize a PP from its symptom to root cause.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511383-E7A8-A14B-B67E-362574944D0E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51874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﻿After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empirical</a:t>
            </a:r>
            <a:r>
              <a:rPr lang="zh-CN" altLang="en-US" dirty="0"/>
              <a:t> </a:t>
            </a:r>
            <a:r>
              <a:rPr lang="en-US" altLang="zh-CN" dirty="0"/>
              <a:t>study,</a:t>
            </a:r>
            <a:r>
              <a:rPr lang="zh-CN" altLang="en-US" dirty="0"/>
              <a:t> </a:t>
            </a:r>
            <a:r>
              <a:rPr lang="en-US" altLang="zh-CN" dirty="0"/>
              <a:t>we constructed a benchmark by reproducing PPs.</a:t>
            </a:r>
          </a:p>
          <a:p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followed</a:t>
            </a:r>
            <a:r>
              <a:rPr lang="zh-CN" altLang="en-US" dirty="0"/>
              <a:t> </a:t>
            </a:r>
            <a:r>
              <a:rPr lang="en-US" altLang="zh-CN" dirty="0"/>
              <a:t>three</a:t>
            </a:r>
            <a:r>
              <a:rPr lang="zh-CN" altLang="en-US" dirty="0"/>
              <a:t> </a:t>
            </a:r>
            <a:r>
              <a:rPr lang="en-US" altLang="zh-CN" dirty="0"/>
              <a:t>steps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reproduce</a:t>
            </a:r>
            <a:r>
              <a:rPr lang="zh-CN" altLang="en-US" dirty="0"/>
              <a:t> </a:t>
            </a:r>
            <a:r>
              <a:rPr lang="en-US" altLang="zh-CN" dirty="0"/>
              <a:t>58</a:t>
            </a:r>
            <a:r>
              <a:rPr lang="zh-CN" altLang="en-US" dirty="0"/>
              <a:t> </a:t>
            </a:r>
            <a:r>
              <a:rPr lang="en-US" altLang="zh-CN" dirty="0"/>
              <a:t>PPs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112</a:t>
            </a:r>
            <a:r>
              <a:rPr lang="zh-CN" altLang="en-US" dirty="0"/>
              <a:t> </a:t>
            </a:r>
            <a:r>
              <a:rPr lang="en-US" altLang="zh-CN" dirty="0"/>
              <a:t>sampled</a:t>
            </a:r>
            <a:r>
              <a:rPr lang="zh-CN" altLang="en-US" dirty="0"/>
              <a:t> </a:t>
            </a:r>
            <a:r>
              <a:rPr lang="en-US" altLang="zh-CN" dirty="0"/>
              <a:t>PPs</a:t>
            </a:r>
            <a:r>
              <a:rPr lang="zh-CN" altLang="en-US" dirty="0"/>
              <a:t> </a:t>
            </a:r>
            <a:r>
              <a:rPr lang="en-US" altLang="zh-CN" dirty="0"/>
              <a:t>successfully.</a:t>
            </a:r>
          </a:p>
          <a:p>
            <a:r>
              <a:rPr lang="en-US" altLang="zh-CN" dirty="0"/>
              <a:t>Some</a:t>
            </a:r>
            <a:r>
              <a:rPr lang="zh-CN" altLang="en-US" dirty="0"/>
              <a:t> </a:t>
            </a:r>
            <a:r>
              <a:rPr lang="en-US" altLang="zh-CN" dirty="0"/>
              <a:t>PPs</a:t>
            </a:r>
            <a:r>
              <a:rPr lang="zh-CN" altLang="en-US" dirty="0"/>
              <a:t> </a:t>
            </a:r>
            <a:r>
              <a:rPr lang="en-US" altLang="zh-CN" dirty="0"/>
              <a:t>failed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reproduced</a:t>
            </a:r>
            <a:r>
              <a:rPr lang="zh-CN" altLang="en-US" dirty="0"/>
              <a:t> </a:t>
            </a:r>
            <a:r>
              <a:rPr lang="en-US" altLang="zh-CN" dirty="0"/>
              <a:t>due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harware</a:t>
            </a:r>
            <a:r>
              <a:rPr lang="zh-CN" altLang="en-US" dirty="0"/>
              <a:t> </a:t>
            </a:r>
            <a:r>
              <a:rPr lang="en-US" altLang="zh-CN" dirty="0"/>
              <a:t>requirements.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511383-E7A8-A14B-B67E-362574944D0E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09252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﻿To the best of our knowledge, there is no </a:t>
            </a:r>
            <a:r>
              <a:rPr lang="en-US" altLang="zh-CN" dirty="0"/>
              <a:t>existing</a:t>
            </a:r>
            <a:r>
              <a:rPr lang="zh-CN" altLang="en-US" dirty="0"/>
              <a:t> </a:t>
            </a:r>
            <a:r>
              <a:rPr lang="en-US" altLang="zh-CN" dirty="0"/>
              <a:t>direct</a:t>
            </a:r>
            <a:r>
              <a:rPr lang="zh-CN" altLang="en-US" dirty="0"/>
              <a:t> </a:t>
            </a:r>
            <a:r>
              <a:rPr lang="en" altLang="zh-CN" dirty="0"/>
              <a:t>PP detection and localization approach for DL systems. </a:t>
            </a:r>
          </a:p>
          <a:p>
            <a:r>
              <a:rPr lang="en" altLang="zh-CN" dirty="0"/>
              <a:t>﻿</a:t>
            </a:r>
            <a:r>
              <a:rPr lang="en-US" altLang="zh-CN" dirty="0"/>
              <a:t>Thus</a:t>
            </a:r>
            <a:r>
              <a:rPr lang="zh-CN" altLang="en-US" dirty="0"/>
              <a:t> </a:t>
            </a:r>
            <a:r>
              <a:rPr lang="en-US" altLang="zh-CN" dirty="0"/>
              <a:t>w</a:t>
            </a:r>
            <a:r>
              <a:rPr lang="en" altLang="zh-CN" dirty="0"/>
              <a:t>e select and assess three typical performance analysis approaches,</a:t>
            </a:r>
            <a:r>
              <a:rPr lang="en-US" altLang="zh-CN" dirty="0"/>
              <a:t>which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help</a:t>
            </a:r>
            <a:r>
              <a:rPr lang="zh-CN" altLang="en-US" dirty="0"/>
              <a:t> </a:t>
            </a:r>
            <a:r>
              <a:rPr lang="en-US" altLang="zh-CN" dirty="0"/>
              <a:t>developers</a:t>
            </a:r>
            <a:r>
              <a:rPr lang="zh-CN" altLang="en-US" dirty="0"/>
              <a:t> </a:t>
            </a:r>
            <a:r>
              <a:rPr lang="en" altLang="zh-CN" dirty="0"/>
              <a:t>﻿</a:t>
            </a:r>
            <a:r>
              <a:rPr lang="en-US" altLang="zh-CN" dirty="0"/>
              <a:t>identify</a:t>
            </a:r>
            <a:r>
              <a:rPr lang="zh-CN" altLang="en-US" dirty="0"/>
              <a:t> </a:t>
            </a:r>
            <a:r>
              <a:rPr lang="en-US" altLang="zh-CN" dirty="0"/>
              <a:t>PPs</a:t>
            </a:r>
            <a:r>
              <a:rPr lang="zh-CN" altLang="en-US" dirty="0"/>
              <a:t> </a:t>
            </a:r>
            <a:r>
              <a:rPr lang="en-US" altLang="zh-CN" dirty="0"/>
              <a:t>indirectly,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previous</a:t>
            </a:r>
            <a:r>
              <a:rPr lang="zh-CN" altLang="en-US" dirty="0"/>
              <a:t> </a:t>
            </a:r>
            <a:r>
              <a:rPr lang="en-US" altLang="zh-CN" dirty="0"/>
              <a:t>constrcuted</a:t>
            </a:r>
            <a:r>
              <a:rPr lang="zh-CN" altLang="en-US" dirty="0"/>
              <a:t> </a:t>
            </a:r>
            <a:r>
              <a:rPr lang="en-US" altLang="zh-CN" dirty="0"/>
              <a:t>benchmark.</a:t>
            </a:r>
          </a:p>
          <a:p>
            <a:r>
              <a:rPr lang="en-US" altLang="zh-CN" dirty="0"/>
              <a:t>﻿Generally, we assess each technique in two dimensions,</a:t>
            </a:r>
            <a:r>
              <a:rPr lang="zh-CN" altLang="en-US" dirty="0"/>
              <a:t> </a:t>
            </a:r>
            <a:r>
              <a:rPr lang="en" altLang="zh-CN" dirty="0"/>
              <a:t>﻿</a:t>
            </a:r>
            <a:r>
              <a:rPr lang="en-US" altLang="zh-CN" dirty="0"/>
              <a:t>whether</a:t>
            </a:r>
            <a:r>
              <a:rPr lang="zh-CN" altLang="en-US" dirty="0"/>
              <a:t> </a:t>
            </a:r>
            <a:r>
              <a:rPr lang="en" altLang="zh-CN" dirty="0"/>
              <a:t>a PP is in the capability</a:t>
            </a:r>
            <a:r>
              <a:rPr lang="zh-CN" altLang="en-US" dirty="0"/>
              <a:t> </a:t>
            </a:r>
            <a:r>
              <a:rPr lang="en" altLang="zh-CN" dirty="0"/>
              <a:t>scope of a technique, and whether a technique can solve a PP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shown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table,</a:t>
            </a:r>
            <a:r>
              <a:rPr lang="zh-CN" altLang="en-US" dirty="0"/>
              <a:t> </a:t>
            </a:r>
            <a:r>
              <a:rPr lang="en-US" altLang="zh-CN" dirty="0"/>
              <a:t>three</a:t>
            </a:r>
            <a:r>
              <a:rPr lang="zh-CN" altLang="en-US" dirty="0"/>
              <a:t> </a:t>
            </a:r>
            <a:r>
              <a:rPr lang="en-US" altLang="zh-CN" dirty="0"/>
              <a:t>techniques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applicable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less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half</a:t>
            </a:r>
            <a:r>
              <a:rPr lang="zh-CN" altLang="en-US" dirty="0"/>
              <a:t> </a:t>
            </a:r>
            <a:r>
              <a:rPr lang="en-US" altLang="zh-CN" dirty="0"/>
              <a:t>PPs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partially</a:t>
            </a:r>
            <a:r>
              <a:rPr lang="zh-CN" altLang="en-US" dirty="0"/>
              <a:t> </a:t>
            </a:r>
            <a:r>
              <a:rPr lang="en-US" altLang="zh-CN" dirty="0"/>
              <a:t>solve</a:t>
            </a:r>
            <a:r>
              <a:rPr lang="zh-CN" altLang="en-US" dirty="0"/>
              <a:t> </a:t>
            </a:r>
            <a:r>
              <a:rPr lang="en-US" altLang="zh-CN" dirty="0"/>
              <a:t>6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them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total.</a:t>
            </a:r>
            <a:r>
              <a:rPr lang="zh-CN" altLang="en-US" dirty="0"/>
              <a:t> 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511383-E7A8-A14B-B67E-362574944D0E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410206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﻿To demonstrate the usefulness of our findings, we implement a rule</a:t>
            </a:r>
            <a:r>
              <a:rPr lang="en-US" altLang="zh-CN" dirty="0"/>
              <a:t>-</a:t>
            </a:r>
            <a:r>
              <a:rPr lang="en" altLang="zh-CN" dirty="0"/>
              <a:t>based static checker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detect</a:t>
            </a:r>
            <a:r>
              <a:rPr lang="zh-CN" altLang="en-US" dirty="0"/>
              <a:t> </a:t>
            </a:r>
            <a:r>
              <a:rPr lang="en-US" altLang="zh-CN" dirty="0"/>
              <a:t>PPs</a:t>
            </a:r>
            <a:r>
              <a:rPr lang="zh-CN" altLang="en-US" dirty="0"/>
              <a:t> </a:t>
            </a:r>
            <a:r>
              <a:rPr lang="en-US" altLang="zh-CN" dirty="0"/>
              <a:t>through</a:t>
            </a:r>
            <a:r>
              <a:rPr lang="zh-CN" altLang="en-US" dirty="0"/>
              <a:t> </a:t>
            </a:r>
            <a:r>
              <a:rPr lang="en-US" altLang="zh-CN" dirty="0"/>
              <a:t>static</a:t>
            </a:r>
            <a:r>
              <a:rPr lang="zh-CN" altLang="en-US" dirty="0"/>
              <a:t> </a:t>
            </a:r>
            <a:r>
              <a:rPr lang="en-US" altLang="zh-CN" dirty="0"/>
              <a:t>analysis.</a:t>
            </a:r>
            <a:r>
              <a:rPr lang="zh-CN" altLang="en-US" dirty="0"/>
              <a:t> 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PPs</a:t>
            </a:r>
            <a:r>
              <a:rPr lang="zh-CN" altLang="en-US" dirty="0"/>
              <a:t> </a:t>
            </a:r>
            <a:r>
              <a:rPr lang="en-US" altLang="zh-CN" dirty="0"/>
              <a:t>caused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repeated</a:t>
            </a:r>
            <a:r>
              <a:rPr lang="zh-CN" altLang="en-US" dirty="0"/>
              <a:t> </a:t>
            </a:r>
            <a:r>
              <a:rPr lang="en-US" altLang="zh-CN" dirty="0"/>
              <a:t>node</a:t>
            </a:r>
            <a:r>
              <a:rPr lang="zh-CN" altLang="en-US" dirty="0"/>
              <a:t> </a:t>
            </a:r>
            <a:r>
              <a:rPr lang="en-US" altLang="zh-CN" dirty="0"/>
              <a:t>creation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computation</a:t>
            </a:r>
            <a:r>
              <a:rPr lang="zh-CN" altLang="en-US" dirty="0"/>
              <a:t> </a:t>
            </a:r>
            <a:r>
              <a:rPr lang="en-US" altLang="zh-CN" dirty="0"/>
              <a:t>graph,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check</a:t>
            </a:r>
            <a:r>
              <a:rPr lang="zh-CN" altLang="en-US" dirty="0"/>
              <a:t> </a:t>
            </a:r>
            <a:r>
              <a:rPr lang="en-US" altLang="zh-CN" dirty="0"/>
              <a:t>whther</a:t>
            </a:r>
            <a:r>
              <a:rPr lang="zh-CN" altLang="en-US" dirty="0"/>
              <a:t> </a:t>
            </a:r>
            <a:r>
              <a:rPr lang="en-US" altLang="zh-CN" dirty="0"/>
              <a:t>APIs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create</a:t>
            </a:r>
            <a:r>
              <a:rPr lang="zh-CN" altLang="en-US" dirty="0"/>
              <a:t> </a:t>
            </a:r>
            <a:r>
              <a:rPr lang="en-US" altLang="zh-CN" dirty="0"/>
              <a:t>computation</a:t>
            </a:r>
            <a:r>
              <a:rPr lang="zh-CN" altLang="en-US" dirty="0"/>
              <a:t> </a:t>
            </a:r>
            <a:r>
              <a:rPr lang="en-US" altLang="zh-CN" dirty="0"/>
              <a:t>nodes</a:t>
            </a:r>
            <a:r>
              <a:rPr lang="zh-CN" altLang="en-US" dirty="0"/>
              <a:t> </a:t>
            </a:r>
            <a:r>
              <a:rPr lang="en-US" altLang="zh-CN" dirty="0"/>
              <a:t>care</a:t>
            </a:r>
            <a:r>
              <a:rPr lang="zh-CN" altLang="en-US" dirty="0"/>
              <a:t> </a:t>
            </a:r>
            <a:r>
              <a:rPr lang="en-US" altLang="zh-CN" dirty="0"/>
              <a:t>called</a:t>
            </a:r>
            <a:r>
              <a:rPr lang="zh-CN" altLang="en-US" dirty="0"/>
              <a:t> </a:t>
            </a:r>
            <a:r>
              <a:rPr lang="en-US" altLang="zh-CN" dirty="0"/>
              <a:t>repeatedly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same</a:t>
            </a:r>
            <a:r>
              <a:rPr lang="zh-CN" altLang="en-US" dirty="0"/>
              <a:t> </a:t>
            </a:r>
            <a:r>
              <a:rPr lang="en-US" altLang="zh-CN" dirty="0"/>
              <a:t>argumaents.</a:t>
            </a:r>
          </a:p>
          <a:p>
            <a:r>
              <a:rPr lang="en-US" altLang="zh-CN" dirty="0"/>
              <a:t>$</a:t>
            </a:r>
          </a:p>
          <a:p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simply</a:t>
            </a:r>
            <a:r>
              <a:rPr lang="zh-CN" altLang="en-US" dirty="0"/>
              <a:t> </a:t>
            </a:r>
            <a:r>
              <a:rPr lang="en-US" altLang="zh-CN" dirty="0"/>
              <a:t>check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 </a:t>
            </a:r>
            <a:r>
              <a:rPr lang="en-US" altLang="zh-CN" dirty="0"/>
              <a:t>order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batch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map,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num_parallel</a:t>
            </a:r>
            <a:r>
              <a:rPr lang="zh-CN" altLang="en-US" dirty="0"/>
              <a:t> </a:t>
            </a:r>
            <a:r>
              <a:rPr lang="en-US" altLang="zh-CN" dirty="0"/>
              <a:t>parameters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detect</a:t>
            </a:r>
            <a:r>
              <a:rPr lang="zh-CN" altLang="en-US" dirty="0"/>
              <a:t> </a:t>
            </a:r>
            <a:r>
              <a:rPr lang="en-US" altLang="zh-CN" dirty="0"/>
              <a:t>PPs</a:t>
            </a:r>
            <a:r>
              <a:rPr lang="zh-CN" altLang="en-US" dirty="0"/>
              <a:t> </a:t>
            </a:r>
            <a:r>
              <a:rPr lang="en-US" altLang="zh-CN" dirty="0"/>
              <a:t>caused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them.</a:t>
            </a:r>
            <a:r>
              <a:rPr lang="zh-CN" altLang="en-US" dirty="0"/>
              <a:t> 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511383-E7A8-A14B-B67E-362574944D0E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05978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evaluate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  <a:r>
              <a:rPr lang="zh-CN" altLang="en-US" dirty="0"/>
              <a:t> </a:t>
            </a:r>
            <a:r>
              <a:rPr lang="en-US" altLang="zh-CN" dirty="0"/>
              <a:t>tool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benchmark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Github</a:t>
            </a:r>
            <a:r>
              <a:rPr lang="zh-CN" altLang="en-US" dirty="0"/>
              <a:t> </a:t>
            </a:r>
            <a:r>
              <a:rPr lang="en-US" altLang="zh-CN" dirty="0"/>
              <a:t>Projects.</a:t>
            </a:r>
          </a:p>
          <a:p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spite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simpicity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tool,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has</a:t>
            </a:r>
            <a:r>
              <a:rPr lang="zh-CN" altLang="en-US" dirty="0"/>
              <a:t> </a:t>
            </a:r>
            <a:r>
              <a:rPr lang="en-US" altLang="zh-CN" dirty="0"/>
              <a:t>detected</a:t>
            </a:r>
            <a:r>
              <a:rPr lang="zh-CN" altLang="en-US" dirty="0"/>
              <a:t> </a:t>
            </a:r>
            <a:r>
              <a:rPr lang="en-US" altLang="zh-CN" dirty="0"/>
              <a:t>lots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PPs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Github. ﻿105 and 27 PPs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been</a:t>
            </a:r>
            <a:r>
              <a:rPr lang="zh-CN" altLang="en-US" dirty="0"/>
              <a:t> </a:t>
            </a:r>
            <a:r>
              <a:rPr lang="en-US" altLang="zh-CN" dirty="0"/>
              <a:t>verified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fixed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developers.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511383-E7A8-A14B-B67E-362574944D0E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77849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Here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some</a:t>
            </a:r>
            <a:r>
              <a:rPr lang="zh-CN" altLang="en-US" dirty="0"/>
              <a:t> </a:t>
            </a:r>
            <a:r>
              <a:rPr lang="en-US" altLang="zh-CN" dirty="0"/>
              <a:t>examples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fixed</a:t>
            </a:r>
            <a:r>
              <a:rPr lang="zh-CN" altLang="en-US" dirty="0"/>
              <a:t> </a:t>
            </a:r>
            <a:r>
              <a:rPr lang="en-US" altLang="zh-CN" dirty="0"/>
              <a:t>PPs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well-known</a:t>
            </a:r>
            <a:r>
              <a:rPr lang="zh-CN" altLang="en-US" dirty="0"/>
              <a:t> </a:t>
            </a:r>
            <a:r>
              <a:rPr lang="en-US" altLang="zh-CN" dirty="0"/>
              <a:t>projects,</a:t>
            </a:r>
            <a:r>
              <a:rPr lang="zh-CN" altLang="en-US" dirty="0"/>
              <a:t> </a:t>
            </a:r>
            <a:r>
              <a:rPr lang="en-US" altLang="zh-CN" dirty="0"/>
              <a:t>like</a:t>
            </a:r>
            <a:r>
              <a:rPr lang="zh-CN" altLang="en-US" dirty="0"/>
              <a:t> </a:t>
            </a:r>
            <a:r>
              <a:rPr lang="en-US" altLang="zh-CN" dirty="0"/>
              <a:t>Keras,</a:t>
            </a:r>
            <a:r>
              <a:rPr lang="zh-CN" altLang="en-US" dirty="0"/>
              <a:t> </a:t>
            </a:r>
            <a:r>
              <a:rPr lang="en-US" altLang="zh-CN" dirty="0"/>
              <a:t>TensorFlowHub,</a:t>
            </a:r>
            <a:r>
              <a:rPr lang="zh-CN" altLang="en-US" dirty="0"/>
              <a:t> </a:t>
            </a:r>
            <a:r>
              <a:rPr lang="en-US" altLang="zh-CN" dirty="0"/>
              <a:t>TensorForce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TensorFlow</a:t>
            </a:r>
            <a:r>
              <a:rPr lang="zh-CN" altLang="en-US" dirty="0"/>
              <a:t> </a:t>
            </a:r>
            <a:r>
              <a:rPr lang="en-US" altLang="zh-CN" dirty="0"/>
              <a:t>Agent.</a:t>
            </a:r>
            <a:r>
              <a:rPr lang="zh-CN" altLang="en-US" dirty="0"/>
              <a:t> </a:t>
            </a:r>
            <a:endParaRPr lang="en" altLang="zh-CN" dirty="0"/>
          </a:p>
          <a:p>
            <a:endParaRPr lang="en" altLang="zh-CN" dirty="0"/>
          </a:p>
          <a:p>
            <a:r>
              <a:rPr lang="en" altLang="zh-CN" dirty="0"/>
              <a:t>https://github.com/keras-team/keras/pull/15295</a:t>
            </a:r>
          </a:p>
          <a:p>
            <a:r>
              <a:rPr lang="en" altLang="zh-CN" dirty="0"/>
              <a:t>https://github.com/tensorflow/hub/pull/843/files</a:t>
            </a:r>
          </a:p>
          <a:p>
            <a:r>
              <a:rPr lang="en" altLang="zh-CN" dirty="0"/>
              <a:t>https://github.com/tensorforce/tensorforce/pull/816/files</a:t>
            </a:r>
          </a:p>
          <a:p>
            <a:r>
              <a:rPr lang="en" altLang="zh-CN" dirty="0"/>
              <a:t>https://github.com/tensorflow/agents/pull/650/files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511383-E7A8-A14B-B67E-362574944D0E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44640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Both</a:t>
            </a:r>
            <a:r>
              <a:rPr lang="zh-CN" altLang="en-US" dirty="0"/>
              <a:t> </a:t>
            </a:r>
            <a:r>
              <a:rPr lang="en-US" altLang="zh-CN" dirty="0"/>
              <a:t>developers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researchers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benefit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study.</a:t>
            </a:r>
          </a:p>
          <a:p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developers,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provide</a:t>
            </a:r>
            <a:r>
              <a:rPr lang="zh-CN" altLang="en-US" dirty="0"/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knowledge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common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root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causes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PPs,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thus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they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write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more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efficient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DL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programs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debug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problems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more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easily.</a:t>
            </a:r>
          </a:p>
          <a:p>
            <a:endParaRPr kumimoji="1" lang="en-US" altLang="zh-CN" sz="1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researchers,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our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study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shows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intelligent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techniques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high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DL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development,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PP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detection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techniques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PP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localization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techniques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needed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511383-E7A8-A14B-B67E-362574944D0E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287971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I</a:t>
            </a:r>
            <a:r>
              <a:rPr kumimoji="1" lang="zh-CN" altLang="en-US" dirty="0"/>
              <a:t> </a:t>
            </a:r>
            <a:r>
              <a:rPr kumimoji="1" lang="en-US" altLang="zh-CN" dirty="0"/>
              <a:t>believe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most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</a:t>
            </a:r>
            <a:r>
              <a:rPr kumimoji="1" lang="zh-CN" altLang="en-US" dirty="0"/>
              <a:t> </a:t>
            </a:r>
            <a:r>
              <a:rPr kumimoji="1" lang="en-US" altLang="zh-CN" dirty="0"/>
              <a:t>have</a:t>
            </a:r>
            <a:r>
              <a:rPr kumimoji="1" lang="zh-CN" altLang="en-US" dirty="0"/>
              <a:t> </a:t>
            </a:r>
            <a:r>
              <a:rPr kumimoji="1" lang="en-US" altLang="zh-CN" dirty="0"/>
              <a:t>encountered</a:t>
            </a:r>
            <a:r>
              <a:rPr kumimoji="1" lang="zh-CN" altLang="en-US" dirty="0"/>
              <a:t> </a:t>
            </a:r>
            <a:r>
              <a:rPr kumimoji="1" lang="en-US" altLang="zh-CN" dirty="0"/>
              <a:t>such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problems,like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browser</a:t>
            </a:r>
            <a:r>
              <a:rPr kumimoji="1" lang="zh-CN" altLang="en-US" dirty="0"/>
              <a:t> </a:t>
            </a:r>
            <a:r>
              <a:rPr kumimoji="1" lang="en-US" altLang="zh-CN" dirty="0"/>
              <a:t>could</a:t>
            </a:r>
            <a:r>
              <a:rPr kumimoji="1" lang="zh-CN" altLang="en-US" dirty="0"/>
              <a:t> </a:t>
            </a:r>
            <a:r>
              <a:rPr kumimoji="1" lang="en-US" altLang="zh-CN" dirty="0"/>
              <a:t>not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respond</a:t>
            </a:r>
            <a:r>
              <a:rPr kumimoji="1" lang="zh-CN" altLang="en-US" dirty="0"/>
              <a:t> </a:t>
            </a: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long</a:t>
            </a:r>
            <a:r>
              <a:rPr kumimoji="1" lang="zh-CN" altLang="en-US" dirty="0"/>
              <a:t> </a:t>
            </a:r>
            <a:r>
              <a:rPr kumimoji="1" lang="en-US" altLang="zh-CN" dirty="0"/>
              <a:t>time,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program</a:t>
            </a:r>
            <a:r>
              <a:rPr kumimoji="1" lang="zh-CN" altLang="en-US" dirty="0"/>
              <a:t> </a:t>
            </a:r>
            <a:r>
              <a:rPr kumimoji="1" lang="en-US" altLang="zh-CN" dirty="0"/>
              <a:t>crashs</a:t>
            </a:r>
            <a:r>
              <a:rPr kumimoji="1" lang="zh-CN" altLang="en-US" dirty="0"/>
              <a:t> </a:t>
            </a:r>
            <a:r>
              <a:rPr kumimoji="1" lang="en-US" altLang="zh-CN" dirty="0"/>
              <a:t>due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an</a:t>
            </a:r>
            <a:r>
              <a:rPr kumimoji="1" lang="zh-CN" altLang="en-US" dirty="0"/>
              <a:t> </a:t>
            </a:r>
            <a:r>
              <a:rPr kumimoji="1" lang="en-US" altLang="zh-CN" dirty="0"/>
              <a:t>out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memory</a:t>
            </a:r>
            <a:r>
              <a:rPr kumimoji="1" lang="zh-CN" altLang="en-US" dirty="0"/>
              <a:t> </a:t>
            </a:r>
            <a:r>
              <a:rPr kumimoji="1" lang="en-US" altLang="zh-CN" dirty="0"/>
              <a:t>error.</a:t>
            </a:r>
          </a:p>
          <a:p>
            <a:r>
              <a:rPr kumimoji="1" lang="en-US" altLang="zh-CN" dirty="0"/>
              <a:t>$</a:t>
            </a:r>
          </a:p>
          <a:p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program</a:t>
            </a:r>
            <a:r>
              <a:rPr kumimoji="1" lang="zh-CN" altLang="en-US" dirty="0"/>
              <a:t> </a:t>
            </a:r>
            <a:r>
              <a:rPr kumimoji="1" lang="en-US" altLang="zh-CN" dirty="0"/>
              <a:t>occupies</a:t>
            </a:r>
            <a:r>
              <a:rPr kumimoji="1" lang="zh-CN" altLang="en-US" dirty="0"/>
              <a:t> </a:t>
            </a:r>
            <a:r>
              <a:rPr kumimoji="1" lang="en-US" altLang="zh-CN" dirty="0"/>
              <a:t>too</a:t>
            </a:r>
            <a:r>
              <a:rPr kumimoji="1" lang="zh-CN" altLang="en-US" dirty="0"/>
              <a:t> </a:t>
            </a:r>
            <a:r>
              <a:rPr kumimoji="1" lang="en-US" altLang="zh-CN" dirty="0"/>
              <a:t>much</a:t>
            </a:r>
            <a:r>
              <a:rPr kumimoji="1" lang="zh-CN" altLang="en-US" dirty="0"/>
              <a:t> </a:t>
            </a:r>
            <a:r>
              <a:rPr kumimoji="1" lang="en-US" altLang="zh-CN" dirty="0"/>
              <a:t>CPU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memory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resource,</a:t>
            </a:r>
            <a:r>
              <a:rPr kumimoji="1" lang="zh-CN" altLang="en-US" dirty="0"/>
              <a:t> </a:t>
            </a:r>
            <a:r>
              <a:rPr kumimoji="1" lang="en-US" altLang="zh-CN" dirty="0"/>
              <a:t>or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3A</a:t>
            </a:r>
            <a:r>
              <a:rPr kumimoji="1" lang="zh-CN" altLang="en-US" dirty="0"/>
              <a:t> </a:t>
            </a:r>
            <a:r>
              <a:rPr kumimoji="1" lang="en-US" altLang="zh-CN" dirty="0"/>
              <a:t>computer</a:t>
            </a:r>
            <a:r>
              <a:rPr kumimoji="1" lang="zh-CN" altLang="en-US" dirty="0"/>
              <a:t> </a:t>
            </a:r>
            <a:r>
              <a:rPr kumimoji="1" lang="en-US" altLang="zh-CN" dirty="0"/>
              <a:t>game</a:t>
            </a:r>
            <a:r>
              <a:rPr kumimoji="1" lang="zh-CN" altLang="en-US" dirty="0"/>
              <a:t> </a:t>
            </a:r>
            <a:r>
              <a:rPr kumimoji="1" lang="en-US" altLang="zh-CN" dirty="0"/>
              <a:t>fails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utilize</a:t>
            </a:r>
            <a:r>
              <a:rPr kumimoji="1" lang="zh-CN" altLang="en-US" dirty="0"/>
              <a:t> </a:t>
            </a:r>
            <a:r>
              <a:rPr kumimoji="1" lang="en-US" altLang="zh-CN" dirty="0"/>
              <a:t>GPU</a:t>
            </a:r>
            <a:r>
              <a:rPr kumimoji="1" lang="zh-CN" altLang="en-US" dirty="0"/>
              <a:t> </a:t>
            </a:r>
            <a:r>
              <a:rPr kumimoji="1" lang="en-US" altLang="zh-CN" dirty="0"/>
              <a:t>effectively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render</a:t>
            </a:r>
            <a:r>
              <a:rPr kumimoji="1" lang="zh-CN" altLang="en-US" dirty="0"/>
              <a:t> </a:t>
            </a:r>
            <a:r>
              <a:rPr kumimoji="1" lang="en-US" altLang="zh-CN" dirty="0"/>
              <a:t>graphics.</a:t>
            </a:r>
          </a:p>
          <a:p>
            <a:r>
              <a:rPr kumimoji="1" lang="en-US" altLang="zh-CN" dirty="0"/>
              <a:t>Thay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all</a:t>
            </a:r>
            <a:r>
              <a:rPr kumimoji="1" lang="zh-CN" altLang="en-US" dirty="0"/>
              <a:t> </a:t>
            </a:r>
            <a:r>
              <a:rPr kumimoji="1" lang="en-US" altLang="zh-CN" dirty="0"/>
              <a:t>performance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problems,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what</a:t>
            </a:r>
            <a:r>
              <a:rPr kumimoji="1" lang="zh-CN" altLang="en-US" dirty="0"/>
              <a:t> </a:t>
            </a:r>
            <a:r>
              <a:rPr kumimoji="1" lang="en-US" altLang="zh-CN" dirty="0"/>
              <a:t>I</a:t>
            </a:r>
            <a:r>
              <a:rPr kumimoji="1" lang="zh-CN" altLang="en-US" dirty="0"/>
              <a:t> </a:t>
            </a:r>
            <a:r>
              <a:rPr kumimoji="1" lang="en-US" altLang="zh-CN" dirty="0"/>
              <a:t>am</a:t>
            </a:r>
            <a:r>
              <a:rPr kumimoji="1" lang="zh-CN" altLang="en-US" dirty="0"/>
              <a:t> </a:t>
            </a:r>
            <a:r>
              <a:rPr kumimoji="1" lang="en-US" altLang="zh-CN" dirty="0"/>
              <a:t>going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talk</a:t>
            </a:r>
            <a:r>
              <a:rPr kumimoji="1" lang="zh-CN" altLang="en-US" dirty="0"/>
              <a:t> </a:t>
            </a:r>
            <a:r>
              <a:rPr kumimoji="1" lang="en-US" altLang="zh-CN" dirty="0"/>
              <a:t>about</a:t>
            </a:r>
            <a:r>
              <a:rPr kumimoji="1" lang="zh-CN" altLang="en-US" dirty="0"/>
              <a:t> </a:t>
            </a:r>
            <a:r>
              <a:rPr kumimoji="1" lang="en-US" altLang="zh-CN" dirty="0"/>
              <a:t>today.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511383-E7A8-A14B-B67E-362574944D0E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24658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conclusion,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first</a:t>
            </a:r>
            <a:r>
              <a:rPr lang="zh-CN" altLang="en-US" dirty="0"/>
              <a:t> </a:t>
            </a:r>
            <a:r>
              <a:rPr lang="en-US" altLang="zh-CN" dirty="0"/>
              <a:t>conducted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empirical</a:t>
            </a:r>
            <a:r>
              <a:rPr lang="zh-CN" altLang="en-US" dirty="0"/>
              <a:t> </a:t>
            </a:r>
            <a:r>
              <a:rPr lang="en-US" altLang="zh-CN" dirty="0"/>
              <a:t>study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investigate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symptoms,</a:t>
            </a:r>
            <a:r>
              <a:rPr lang="zh-CN" altLang="en-US" dirty="0"/>
              <a:t> </a:t>
            </a:r>
            <a:r>
              <a:rPr lang="en-US" altLang="zh-CN" dirty="0"/>
              <a:t>root</a:t>
            </a:r>
            <a:r>
              <a:rPr lang="zh-CN" altLang="en-US" dirty="0"/>
              <a:t> </a:t>
            </a:r>
            <a:r>
              <a:rPr lang="en-US" altLang="zh-CN" dirty="0"/>
              <a:t>causes,</a:t>
            </a:r>
            <a:r>
              <a:rPr lang="zh-CN" altLang="en-US" dirty="0"/>
              <a:t> </a:t>
            </a:r>
            <a:r>
              <a:rPr lang="en-US" altLang="zh-CN" dirty="0"/>
              <a:t>stages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PPs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DL</a:t>
            </a:r>
            <a:r>
              <a:rPr lang="zh-CN" altLang="en-US" dirty="0"/>
              <a:t> </a:t>
            </a:r>
            <a:r>
              <a:rPr lang="en-US" altLang="zh-CN" dirty="0"/>
              <a:t>sysmtems.</a:t>
            </a:r>
          </a:p>
          <a:p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then</a:t>
            </a:r>
            <a:r>
              <a:rPr lang="zh-CN" altLang="en-US" dirty="0"/>
              <a:t> </a:t>
            </a:r>
            <a:r>
              <a:rPr lang="en-US" altLang="zh-CN" dirty="0"/>
              <a:t>constucted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reproducible</a:t>
            </a:r>
            <a:r>
              <a:rPr lang="zh-CN" altLang="en-US" dirty="0"/>
              <a:t> </a:t>
            </a:r>
            <a:r>
              <a:rPr lang="en-US" altLang="zh-CN" dirty="0"/>
              <a:t>benchmark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assess</a:t>
            </a:r>
            <a:r>
              <a:rPr lang="zh-CN" altLang="en-US" dirty="0"/>
              <a:t> </a:t>
            </a:r>
            <a:r>
              <a:rPr lang="en-US" altLang="zh-CN" dirty="0"/>
              <a:t>existing</a:t>
            </a:r>
            <a:r>
              <a:rPr lang="zh-CN" altLang="en-US" dirty="0"/>
              <a:t> </a:t>
            </a:r>
            <a:r>
              <a:rPr lang="en-US" altLang="zh-CN" dirty="0"/>
              <a:t>three</a:t>
            </a:r>
            <a:r>
              <a:rPr lang="zh-CN" altLang="en-US" dirty="0"/>
              <a:t> </a:t>
            </a:r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r>
              <a:rPr lang="zh-CN" altLang="en-US" dirty="0"/>
              <a:t> </a:t>
            </a:r>
            <a:r>
              <a:rPr lang="en-US" altLang="zh-CN" dirty="0"/>
              <a:t>techniques.</a:t>
            </a:r>
          </a:p>
          <a:p>
            <a:r>
              <a:rPr lang="en-US" altLang="zh-CN" dirty="0"/>
              <a:t>Finally,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developed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PP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  <a:r>
              <a:rPr lang="zh-CN" altLang="en-US" dirty="0"/>
              <a:t> </a:t>
            </a:r>
            <a:r>
              <a:rPr lang="en-US" altLang="zh-CN" dirty="0"/>
              <a:t>tool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detected</a:t>
            </a:r>
            <a:r>
              <a:rPr lang="zh-CN" altLang="en-US" dirty="0"/>
              <a:t> </a:t>
            </a:r>
            <a:r>
              <a:rPr lang="en-US" altLang="zh-CN" dirty="0"/>
              <a:t>PPs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real</a:t>
            </a:r>
            <a:r>
              <a:rPr lang="zh-CN" altLang="en-US" dirty="0"/>
              <a:t> </a:t>
            </a:r>
            <a:r>
              <a:rPr lang="en-US" altLang="zh-CN" dirty="0"/>
              <a:t>world</a:t>
            </a:r>
            <a:r>
              <a:rPr lang="zh-CN" altLang="en-US" dirty="0"/>
              <a:t> </a:t>
            </a:r>
            <a:r>
              <a:rPr lang="en-US" altLang="zh-CN" dirty="0"/>
              <a:t>Github</a:t>
            </a:r>
            <a:r>
              <a:rPr lang="zh-CN" altLang="en-US" dirty="0"/>
              <a:t> </a:t>
            </a:r>
            <a:r>
              <a:rPr lang="en-US" altLang="zh-CN" dirty="0"/>
              <a:t>projects.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511383-E7A8-A14B-B67E-362574944D0E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07655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Thank</a:t>
            </a:r>
            <a:r>
              <a:rPr kumimoji="1" lang="zh-CN" altLang="en-US"/>
              <a:t> </a:t>
            </a:r>
            <a:r>
              <a:rPr kumimoji="1" lang="en-US" altLang="zh-CN"/>
              <a:t>you,</a:t>
            </a:r>
            <a:r>
              <a:rPr kumimoji="1" lang="zh-CN" altLang="en-US"/>
              <a:t> </a:t>
            </a:r>
            <a:r>
              <a:rPr kumimoji="1" lang="en-US" altLang="zh-CN"/>
              <a:t>that’s</a:t>
            </a:r>
            <a:r>
              <a:rPr kumimoji="1" lang="zh-CN" altLang="en-US"/>
              <a:t> </a:t>
            </a:r>
            <a:r>
              <a:rPr kumimoji="1" lang="en-US" altLang="zh-CN"/>
              <a:t>all</a:t>
            </a:r>
            <a:r>
              <a:rPr kumimoji="1" lang="zh-CN" altLang="en-US"/>
              <a:t> </a:t>
            </a:r>
            <a:r>
              <a:rPr kumimoji="1" lang="en-US" altLang="zh-CN"/>
              <a:t>my</a:t>
            </a:r>
            <a:r>
              <a:rPr kumimoji="1" lang="zh-CN" altLang="en-US"/>
              <a:t> </a:t>
            </a:r>
            <a:r>
              <a:rPr kumimoji="1" lang="en-US" altLang="zh-CN"/>
              <a:t>presentation.</a:t>
            </a:r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511383-E7A8-A14B-B67E-362574944D0E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67486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adopt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definition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“performance”</a:t>
            </a:r>
            <a:r>
              <a:rPr kumimoji="1" lang="zh-CN" altLang="en-US" dirty="0"/>
              <a:t> </a:t>
            </a:r>
            <a:r>
              <a:rPr kumimoji="1" lang="en-US" altLang="zh-CN" dirty="0"/>
              <a:t>from</a:t>
            </a:r>
            <a:r>
              <a:rPr kumimoji="1" lang="zh-CN" altLang="en-US" dirty="0"/>
              <a:t> </a:t>
            </a:r>
            <a:r>
              <a:rPr kumimoji="1" lang="en-US" altLang="zh-CN" dirty="0"/>
              <a:t>Software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Engineering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community,</a:t>
            </a:r>
            <a:r>
              <a:rPr kumimoji="1" lang="zh-CN" altLang="en-US" dirty="0"/>
              <a:t> </a:t>
            </a:r>
            <a:r>
              <a:rPr kumimoji="1" lang="en-US" altLang="zh-CN" dirty="0"/>
              <a:t>as</a:t>
            </a:r>
            <a:r>
              <a:rPr kumimoji="1" lang="zh-CN" altLang="en-US" dirty="0"/>
              <a:t> </a:t>
            </a:r>
            <a:r>
              <a:rPr kumimoji="1" lang="en-US" altLang="zh-CN" sz="1200" b="0">
                <a:latin typeface="Times New Roman" panose="02020603050405020304" pitchFamily="18" charset="0"/>
                <a:cs typeface="Times New Roman" panose="02020603050405020304" pitchFamily="18" charset="0"/>
              </a:rPr>
              <a:t>speed</a:t>
            </a:r>
            <a:r>
              <a:rPr kumimoji="1" lang="zh-CN" altLang="en-US" sz="1200" b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 b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1200" b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 b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r>
              <a:rPr kumimoji="1" lang="zh-CN" altLang="en-US" sz="1200" b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 b="0">
                <a:latin typeface="Times New Roman" panose="02020603050405020304" pitchFamily="18" charset="0"/>
                <a:cs typeface="Times New Roman" panose="02020603050405020304" pitchFamily="18" charset="0"/>
              </a:rPr>
              <a:t>consumption</a:t>
            </a:r>
            <a:r>
              <a:rPr kumimoji="1" lang="zh-CN" altLang="en-US" sz="1200" b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 b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1200" b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 b="0">
                <a:latin typeface="Times New Roman" panose="02020603050405020304" pitchFamily="18" charset="0"/>
                <a:cs typeface="Times New Roman" panose="02020603050405020304" pitchFamily="18" charset="0"/>
              </a:rPr>
              <a:t>software.</a:t>
            </a:r>
            <a:endParaRPr kumimoji="1" lang="en-US" altLang="zh-CN" b="0" dirty="0"/>
          </a:p>
          <a:p>
            <a:r>
              <a:rPr kumimoji="1" lang="en-US" altLang="zh-CN" dirty="0"/>
              <a:t>Although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accuracy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deep</a:t>
            </a:r>
            <a:r>
              <a:rPr kumimoji="1" lang="zh-CN" altLang="en-US" dirty="0"/>
              <a:t> </a:t>
            </a:r>
            <a:r>
              <a:rPr kumimoji="1" lang="en-US" altLang="zh-CN" dirty="0"/>
              <a:t>learning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models</a:t>
            </a:r>
            <a:r>
              <a:rPr kumimoji="1" lang="zh-CN" altLang="en-US" dirty="0"/>
              <a:t> </a:t>
            </a:r>
            <a:r>
              <a:rPr kumimoji="1" lang="en-US" altLang="zh-CN" dirty="0"/>
              <a:t>typically</a:t>
            </a:r>
            <a:r>
              <a:rPr kumimoji="1" lang="zh-CN" altLang="en-US" dirty="0"/>
              <a:t> </a:t>
            </a:r>
            <a:r>
              <a:rPr kumimoji="1" lang="en-US" altLang="zh-CN" dirty="0"/>
              <a:t>draws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most</a:t>
            </a:r>
            <a:r>
              <a:rPr kumimoji="1" lang="zh-CN" altLang="en-US" dirty="0"/>
              <a:t> </a:t>
            </a:r>
            <a:r>
              <a:rPr kumimoji="1" lang="en-US" altLang="zh-CN" dirty="0"/>
              <a:t>attention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researchers,</a:t>
            </a:r>
            <a:r>
              <a:rPr kumimoji="1" lang="zh-CN" altLang="en-US" dirty="0"/>
              <a:t> </a:t>
            </a:r>
            <a:r>
              <a:rPr kumimoji="1" lang="en-US" altLang="zh-CN" dirty="0"/>
              <a:t>performance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also</a:t>
            </a:r>
            <a:r>
              <a:rPr kumimoji="1" lang="zh-CN" altLang="en-US" dirty="0"/>
              <a:t> </a:t>
            </a:r>
            <a:r>
              <a:rPr kumimoji="1" lang="en-US" altLang="zh-CN" dirty="0"/>
              <a:t>critical</a:t>
            </a:r>
            <a:r>
              <a:rPr kumimoji="1" lang="zh-CN" altLang="en-US" dirty="0"/>
              <a:t> </a:t>
            </a: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successful</a:t>
            </a:r>
            <a:r>
              <a:rPr kumimoji="1" lang="zh-CN" altLang="en-US" dirty="0"/>
              <a:t> </a:t>
            </a:r>
            <a:r>
              <a:rPr kumimoji="1" lang="en-US" altLang="zh-CN" dirty="0"/>
              <a:t>DL</a:t>
            </a:r>
            <a:r>
              <a:rPr kumimoji="1" lang="zh-CN" altLang="en-US" dirty="0"/>
              <a:t> </a:t>
            </a:r>
            <a:r>
              <a:rPr kumimoji="1" lang="en-US" altLang="zh-CN" dirty="0"/>
              <a:t>systems</a:t>
            </a:r>
            <a:r>
              <a:rPr kumimoji="1" lang="zh-CN" altLang="en-US" dirty="0"/>
              <a:t> </a:t>
            </a:r>
            <a:r>
              <a:rPr kumimoji="1" lang="en-US" altLang="zh-CN" dirty="0"/>
              <a:t>mainly</a:t>
            </a:r>
            <a:r>
              <a:rPr kumimoji="1" lang="zh-CN" altLang="en-US" dirty="0"/>
              <a:t> </a:t>
            </a:r>
            <a:r>
              <a:rPr kumimoji="1" lang="en-US" altLang="zh-CN" dirty="0"/>
              <a:t>due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two</a:t>
            </a:r>
            <a:r>
              <a:rPr kumimoji="1" lang="zh-CN" altLang="en-US" dirty="0"/>
              <a:t> </a:t>
            </a:r>
            <a:r>
              <a:rPr kumimoji="1" lang="en-US" altLang="zh-CN" dirty="0"/>
              <a:t>reasons.</a:t>
            </a:r>
          </a:p>
          <a:p>
            <a:r>
              <a:rPr kumimoji="1" lang="en-US" altLang="zh-CN" dirty="0"/>
              <a:t>Firstly,</a:t>
            </a:r>
            <a:r>
              <a:rPr kumimoji="1" lang="zh-CN" altLang="en-US" dirty="0"/>
              <a:t> </a:t>
            </a:r>
            <a:r>
              <a:rPr kumimoji="1" lang="en-US" altLang="zh-CN" dirty="0"/>
              <a:t>DL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models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becoming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larger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larger,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training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cost</a:t>
            </a:r>
            <a:r>
              <a:rPr kumimoji="1" lang="zh-CN" altLang="en-US" dirty="0"/>
              <a:t> </a:t>
            </a: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such</a:t>
            </a:r>
            <a:r>
              <a:rPr kumimoji="1" lang="zh-CN" altLang="en-US" dirty="0"/>
              <a:t> </a:t>
            </a:r>
            <a:r>
              <a:rPr kumimoji="1" lang="en-US" altLang="zh-CN" dirty="0"/>
              <a:t>large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models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expensive</a:t>
            </a:r>
            <a:r>
              <a:rPr kumimoji="1" lang="zh-CN" altLang="en-US" dirty="0"/>
              <a:t> </a:t>
            </a:r>
            <a:r>
              <a:rPr kumimoji="1" lang="en-US" altLang="zh-CN" dirty="0"/>
              <a:t>even</a:t>
            </a:r>
            <a:r>
              <a:rPr kumimoji="1" lang="zh-CN" altLang="en-US" dirty="0"/>
              <a:t> </a:t>
            </a: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famous</a:t>
            </a:r>
            <a:r>
              <a:rPr kumimoji="1" lang="zh-CN" altLang="en-US" dirty="0"/>
              <a:t> </a:t>
            </a:r>
            <a:r>
              <a:rPr kumimoji="1" lang="en-US" altLang="zh-CN" dirty="0"/>
              <a:t>companies.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r>
              <a:rPr kumimoji="1" lang="en-US" altLang="zh-CN" dirty="0"/>
              <a:t>Secondly,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deploy</a:t>
            </a:r>
            <a:r>
              <a:rPr kumimoji="1" lang="zh-CN" altLang="en-US" dirty="0"/>
              <a:t> </a:t>
            </a:r>
            <a:r>
              <a:rPr kumimoji="1" lang="en-US" altLang="zh-CN" dirty="0"/>
              <a:t>DL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models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real</a:t>
            </a:r>
            <a:r>
              <a:rPr kumimoji="1" lang="zh-CN" altLang="en-US" dirty="0"/>
              <a:t> </a:t>
            </a:r>
            <a:r>
              <a:rPr kumimoji="1" lang="en-US" altLang="zh-CN" dirty="0"/>
              <a:t>world</a:t>
            </a:r>
            <a:r>
              <a:rPr kumimoji="1" lang="zh-CN" altLang="en-US" dirty="0"/>
              <a:t> </a:t>
            </a:r>
            <a:r>
              <a:rPr kumimoji="1" lang="en-US" altLang="zh-CN" dirty="0"/>
              <a:t>safety-critical</a:t>
            </a:r>
            <a:r>
              <a:rPr kumimoji="1" lang="zh-CN" altLang="en-US" dirty="0"/>
              <a:t> </a:t>
            </a:r>
            <a:r>
              <a:rPr kumimoji="1" lang="en-US" altLang="zh-CN" dirty="0"/>
              <a:t>applications,</a:t>
            </a:r>
            <a:r>
              <a:rPr kumimoji="1" lang="zh-CN" altLang="en-US" dirty="0"/>
              <a:t> </a:t>
            </a:r>
            <a:r>
              <a:rPr kumimoji="1" lang="en-US" altLang="zh-CN" dirty="0"/>
              <a:t>like</a:t>
            </a:r>
            <a:r>
              <a:rPr kumimoji="1" lang="zh-CN" altLang="en-US" dirty="0"/>
              <a:t> </a:t>
            </a:r>
            <a:r>
              <a:rPr kumimoji="1" lang="en-US" altLang="zh-CN" dirty="0"/>
              <a:t>automonous</a:t>
            </a:r>
            <a:r>
              <a:rPr kumimoji="1" lang="zh-CN" altLang="en-US" dirty="0"/>
              <a:t> </a:t>
            </a:r>
            <a:r>
              <a:rPr kumimoji="1" lang="en-US" altLang="zh-CN" dirty="0"/>
              <a:t>driving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cars,</a:t>
            </a:r>
            <a:r>
              <a:rPr kumimoji="1" lang="zh-CN" altLang="en-US" dirty="0"/>
              <a:t> </a:t>
            </a:r>
            <a:r>
              <a:rPr kumimoji="1" lang="en-US" altLang="zh-CN" dirty="0"/>
              <a:t>DL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models</a:t>
            </a:r>
            <a:r>
              <a:rPr kumimoji="1" lang="zh-CN" altLang="en-US" dirty="0"/>
              <a:t> </a:t>
            </a:r>
            <a:r>
              <a:rPr kumimoji="1" lang="en-US" altLang="zh-CN" dirty="0"/>
              <a:t>need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response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real</a:t>
            </a:r>
            <a:r>
              <a:rPr kumimoji="1" lang="zh-CN" altLang="en-US" dirty="0"/>
              <a:t> </a:t>
            </a:r>
            <a:r>
              <a:rPr kumimoji="1" lang="en-US" altLang="zh-CN" dirty="0"/>
              <a:t>time</a:t>
            </a:r>
            <a:r>
              <a:rPr kumimoji="1" lang="zh-CN" altLang="en-US" dirty="0"/>
              <a:t> </a:t>
            </a:r>
            <a:r>
              <a:rPr kumimoji="1" lang="en-US" altLang="zh-CN" dirty="0"/>
              <a:t>with</a:t>
            </a:r>
            <a:r>
              <a:rPr kumimoji="1" lang="zh-CN" altLang="en-US" dirty="0"/>
              <a:t> </a:t>
            </a:r>
            <a:r>
              <a:rPr kumimoji="1" lang="en-US" altLang="zh-CN" dirty="0"/>
              <a:t>low</a:t>
            </a:r>
            <a:r>
              <a:rPr kumimoji="1" lang="zh-CN" altLang="en-US" dirty="0"/>
              <a:t> </a:t>
            </a:r>
            <a:r>
              <a:rPr kumimoji="1" lang="en-US" altLang="zh-CN" dirty="0"/>
              <a:t>memory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resource</a:t>
            </a:r>
            <a:r>
              <a:rPr kumimoji="1" lang="zh-CN" altLang="en-US" dirty="0"/>
              <a:t> </a:t>
            </a:r>
            <a:r>
              <a:rPr kumimoji="1" lang="en-US" altLang="zh-CN" dirty="0"/>
              <a:t>available.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511383-E7A8-A14B-B67E-362574944D0E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95054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This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deep</a:t>
            </a:r>
            <a:r>
              <a:rPr kumimoji="1" lang="zh-CN" altLang="en-US" dirty="0"/>
              <a:t> </a:t>
            </a:r>
            <a:r>
              <a:rPr kumimoji="1" lang="en-US" altLang="zh-CN" dirty="0"/>
              <a:t>learning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stack</a:t>
            </a:r>
            <a:r>
              <a:rPr kumimoji="1" lang="zh-CN" altLang="en-US" dirty="0"/>
              <a:t> </a:t>
            </a:r>
            <a:r>
              <a:rPr kumimoji="1" lang="en-US" altLang="zh-CN" dirty="0"/>
              <a:t>figure,</a:t>
            </a:r>
            <a:r>
              <a:rPr kumimoji="1" lang="zh-CN" altLang="en-US" dirty="0"/>
              <a:t> </a:t>
            </a:r>
            <a:r>
              <a:rPr kumimoji="1" lang="en-US" altLang="zh-CN" dirty="0"/>
              <a:t>from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highest</a:t>
            </a:r>
            <a:r>
              <a:rPr kumimoji="1" lang="zh-CN" altLang="en-US" dirty="0"/>
              <a:t> </a:t>
            </a:r>
            <a:r>
              <a:rPr kumimoji="1" lang="en-US" altLang="zh-CN" dirty="0"/>
              <a:t>application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layer,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lower</a:t>
            </a:r>
            <a:r>
              <a:rPr kumimoji="1" lang="zh-CN" altLang="en-US" dirty="0"/>
              <a:t> </a:t>
            </a:r>
            <a:r>
              <a:rPr kumimoji="1" lang="en-US" altLang="zh-CN" dirty="0"/>
              <a:t>library,</a:t>
            </a:r>
            <a:r>
              <a:rPr kumimoji="1" lang="zh-CN" altLang="en-US" dirty="0"/>
              <a:t> </a:t>
            </a:r>
            <a:r>
              <a:rPr kumimoji="1" lang="en-US" altLang="zh-CN" dirty="0"/>
              <a:t>runtime,</a:t>
            </a:r>
            <a:r>
              <a:rPr kumimoji="1" lang="zh-CN" altLang="en-US" dirty="0"/>
              <a:t> </a:t>
            </a:r>
            <a:r>
              <a:rPr kumimoji="1" lang="en-US" altLang="zh-CN" dirty="0"/>
              <a:t>OS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lowest</a:t>
            </a:r>
            <a:r>
              <a:rPr kumimoji="1" lang="zh-CN" altLang="en-US" dirty="0"/>
              <a:t> </a:t>
            </a:r>
            <a:r>
              <a:rPr kumimoji="1" lang="en-US" altLang="zh-CN" dirty="0"/>
              <a:t>hardware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layer.</a:t>
            </a:r>
          </a:p>
          <a:p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improve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performance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deep</a:t>
            </a:r>
            <a:r>
              <a:rPr kumimoji="1" lang="zh-CN" altLang="en-US" dirty="0"/>
              <a:t> </a:t>
            </a:r>
            <a:r>
              <a:rPr kumimoji="1" lang="en-US" altLang="zh-CN" dirty="0"/>
              <a:t>learning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systems,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researchers</a:t>
            </a:r>
            <a:r>
              <a:rPr kumimoji="1" lang="zh-CN" altLang="en-US" dirty="0"/>
              <a:t> </a:t>
            </a:r>
            <a:r>
              <a:rPr kumimoji="1" lang="en-US" altLang="zh-CN" dirty="0"/>
              <a:t>from</a:t>
            </a:r>
            <a:r>
              <a:rPr kumimoji="1" lang="zh-CN" altLang="en-US" dirty="0"/>
              <a:t> </a:t>
            </a:r>
            <a:r>
              <a:rPr kumimoji="1" lang="en-US" altLang="zh-CN" dirty="0"/>
              <a:t>machine</a:t>
            </a:r>
            <a:r>
              <a:rPr kumimoji="1" lang="zh-CN" altLang="en-US" dirty="0"/>
              <a:t> </a:t>
            </a:r>
            <a:r>
              <a:rPr kumimoji="1" lang="en-US" altLang="zh-CN" dirty="0"/>
              <a:t>learning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community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system</a:t>
            </a:r>
            <a:r>
              <a:rPr kumimoji="1" lang="zh-CN" altLang="en-US" dirty="0"/>
              <a:t> </a:t>
            </a:r>
            <a:r>
              <a:rPr kumimoji="1" lang="en-US" altLang="zh-CN" dirty="0"/>
              <a:t>community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proposed</a:t>
            </a:r>
            <a:r>
              <a:rPr kumimoji="1" lang="zh-CN" altLang="en-US" dirty="0"/>
              <a:t> </a:t>
            </a:r>
            <a:r>
              <a:rPr kumimoji="1" lang="en-US" altLang="zh-CN" dirty="0"/>
              <a:t>algorithms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techniques</a:t>
            </a:r>
            <a:r>
              <a:rPr kumimoji="1" lang="zh-CN" altLang="en-US" dirty="0"/>
              <a:t> </a:t>
            </a:r>
            <a:r>
              <a:rPr kumimoji="1" lang="en-US" altLang="zh-CN" dirty="0"/>
              <a:t>at</a:t>
            </a:r>
            <a:r>
              <a:rPr kumimoji="1" lang="zh-CN" altLang="en-US" dirty="0"/>
              <a:t> </a:t>
            </a:r>
            <a:r>
              <a:rPr kumimoji="1" lang="en-US" altLang="zh-CN" dirty="0"/>
              <a:t>different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layers,</a:t>
            </a:r>
            <a:r>
              <a:rPr kumimoji="1" lang="zh-CN" altLang="en-US" dirty="0"/>
              <a:t> </a:t>
            </a:r>
            <a:r>
              <a:rPr kumimoji="1" lang="en-US" altLang="zh-CN" dirty="0"/>
              <a:t>including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kumimoji="1" lang="en-US" altLang="zh-CN" dirty="0"/>
              <a:t>pruning,model</a:t>
            </a:r>
            <a:r>
              <a:rPr kumimoji="1" lang="zh-CN" altLang="en-US" dirty="0"/>
              <a:t> </a:t>
            </a:r>
            <a:r>
              <a:rPr kumimoji="1" lang="en-US" altLang="zh-CN" dirty="0"/>
              <a:t>compression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at</a:t>
            </a:r>
            <a:r>
              <a:rPr kumimoji="1" lang="zh-CN" altLang="en-US" dirty="0"/>
              <a:t> </a:t>
            </a:r>
            <a:r>
              <a:rPr kumimoji="1" lang="en-US" altLang="zh-CN" dirty="0"/>
              <a:t>application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layer,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clever</a:t>
            </a:r>
            <a:r>
              <a:rPr kumimoji="1" lang="zh-CN" altLang="en-US" dirty="0"/>
              <a:t> </a:t>
            </a:r>
            <a:r>
              <a:rPr kumimoji="1" lang="en-US" altLang="zh-CN" dirty="0"/>
              <a:t>compilers</a:t>
            </a:r>
            <a:r>
              <a:rPr kumimoji="1" lang="zh-CN" altLang="en-US" dirty="0"/>
              <a:t> </a:t>
            </a:r>
            <a:r>
              <a:rPr kumimoji="1" lang="en-US" altLang="zh-CN" dirty="0"/>
              <a:t>at</a:t>
            </a:r>
            <a:r>
              <a:rPr kumimoji="1" lang="zh-CN" altLang="en-US" dirty="0"/>
              <a:t> </a:t>
            </a:r>
            <a:r>
              <a:rPr kumimoji="1" lang="en-US" altLang="zh-CN" dirty="0"/>
              <a:t>library</a:t>
            </a:r>
            <a:r>
              <a:rPr kumimoji="1" lang="zh-CN" altLang="en-US" dirty="0"/>
              <a:t> </a:t>
            </a:r>
            <a:r>
              <a:rPr kumimoji="1" lang="en-US" altLang="zh-CN" dirty="0"/>
              <a:t>layer.</a:t>
            </a:r>
          </a:p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511383-E7A8-A14B-B67E-362574944D0E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704878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Unfortunately,</a:t>
            </a:r>
            <a:r>
              <a:rPr kumimoji="1" lang="zh-CN" altLang="en-US" sz="1200" b="0" i="0">
                <a:solidFill>
                  <a:srgbClr val="FFFFFF"/>
                </a:solidFill>
                <a:effectLst/>
                <a:latin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there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may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still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be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performance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problems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that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could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not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be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addressed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by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efficient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models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and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clever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compilers,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endParaRPr kumimoji="1" lang="en-US" altLang="zh-CN" b="0" i="0">
              <a:solidFill>
                <a:srgbClr val="FFFFFF"/>
              </a:solidFill>
              <a:effectLst/>
              <a:latin typeface="Roboto" panose="02000000000000000000" pitchFamily="2" charset="0"/>
            </a:endParaRPr>
          </a:p>
          <a:p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because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of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incorrect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coding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or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environment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settings.</a:t>
            </a:r>
          </a:p>
          <a:p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We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follow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the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definition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of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performance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problems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in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the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literature,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as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“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unexpected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speed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memroy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consumption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software,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1" lang="en-US" altLang="zh-CN" sz="1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kumimoji="1" lang="en-US" altLang="zh-CN" sz="1200" b="1"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kumimoji="1" lang="zh-CN" altLang="en-US" sz="12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optimized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away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state-of-art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compilers”.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1" lang="en-US" altLang="zh-CN" b="0" i="0">
              <a:solidFill>
                <a:srgbClr val="FFFFFF"/>
              </a:solidFill>
              <a:effectLst/>
              <a:latin typeface="Roboto" panose="02000000000000000000" pitchFamily="2" charset="0"/>
            </a:endParaRPr>
          </a:p>
          <a:p>
            <a:endParaRPr kumimoji="1" lang="en-US" altLang="zh-CN" b="0" i="0">
              <a:solidFill>
                <a:srgbClr val="FFFFFF"/>
              </a:solidFill>
              <a:effectLst/>
              <a:latin typeface="Roboto" panose="02000000000000000000" pitchFamily="2" charset="0"/>
            </a:endParaRPr>
          </a:p>
          <a:p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It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is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hard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to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diagnose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the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performance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problems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due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to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the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complexity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of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DL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stack.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endParaRPr kumimoji="1" lang="en-US" altLang="zh-CN" b="0" i="0">
              <a:solidFill>
                <a:srgbClr val="FFFFFF"/>
              </a:solidFill>
              <a:effectLst/>
              <a:latin typeface="Roboto" panose="02000000000000000000" pitchFamily="2" charset="0"/>
            </a:endParaRPr>
          </a:p>
          <a:p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The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root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cause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may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lie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in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any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layer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endParaRPr kumimoji="1" lang="en-US" altLang="zh-CN" b="0" i="0">
              <a:solidFill>
                <a:srgbClr val="FFFFFF"/>
              </a:solidFill>
              <a:effectLst/>
              <a:latin typeface="Roboto" panose="02000000000000000000" pitchFamily="2" charset="0"/>
            </a:endParaRPr>
          </a:p>
          <a:p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$</a:t>
            </a:r>
          </a:p>
          <a:p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or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the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interaction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between</a:t>
            </a:r>
            <a:r>
              <a:rPr kumimoji="1" lang="zh-CN" altLang="en-US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</a:t>
            </a:r>
            <a:r>
              <a:rPr kumimoji="1" lang="en-US" altLang="zh-CN" b="0" i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layers.</a:t>
            </a:r>
          </a:p>
          <a:p>
            <a:r>
              <a:rPr kumimoji="1" lang="en-US" altLang="zh-CN" dirty="0"/>
              <a:t>$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511383-E7A8-A14B-B67E-362574944D0E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460648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According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an</a:t>
            </a:r>
            <a:r>
              <a:rPr kumimoji="1" lang="zh-CN" altLang="en-US" dirty="0"/>
              <a:t> </a:t>
            </a:r>
            <a:r>
              <a:rPr kumimoji="1" lang="en-US" altLang="zh-CN" dirty="0"/>
              <a:t>empirical</a:t>
            </a:r>
            <a:r>
              <a:rPr kumimoji="1" lang="zh-CN" altLang="en-US" dirty="0"/>
              <a:t> </a:t>
            </a:r>
            <a:r>
              <a:rPr kumimoji="1" lang="en-US" altLang="zh-CN" dirty="0"/>
              <a:t>study</a:t>
            </a:r>
            <a:r>
              <a:rPr kumimoji="1" lang="zh-CN" altLang="en-US" dirty="0"/>
              <a:t> </a:t>
            </a:r>
            <a:r>
              <a:rPr kumimoji="1" lang="en-US" altLang="zh-CN" dirty="0"/>
              <a:t>from</a:t>
            </a:r>
            <a:r>
              <a:rPr kumimoji="1" lang="zh-CN" altLang="en-US" dirty="0"/>
              <a:t> </a:t>
            </a:r>
            <a:r>
              <a:rPr kumimoji="1" lang="en-US" altLang="zh-CN" dirty="0"/>
              <a:t>Microsoft,</a:t>
            </a:r>
            <a:r>
              <a:rPr kumimoji="1" lang="zh-CN" altLang="en-US" dirty="0"/>
              <a:t> </a:t>
            </a:r>
            <a:r>
              <a:rPr kumimoji="1" lang="en-US" altLang="zh-CN" dirty="0"/>
              <a:t>most</a:t>
            </a:r>
            <a:r>
              <a:rPr kumimoji="1" lang="zh-CN" altLang="en-US" dirty="0"/>
              <a:t> </a:t>
            </a:r>
            <a:r>
              <a:rPr kumimoji="1" lang="en-US" altLang="zh-CN" dirty="0"/>
              <a:t>deep</a:t>
            </a:r>
            <a:r>
              <a:rPr kumimoji="1" lang="zh-CN" altLang="en-US" dirty="0"/>
              <a:t> </a:t>
            </a:r>
            <a:r>
              <a:rPr kumimoji="1" lang="en-US" altLang="zh-CN" dirty="0"/>
              <a:t>learning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specific</a:t>
            </a:r>
            <a:r>
              <a:rPr kumimoji="1" lang="zh-CN" altLang="en-US" dirty="0"/>
              <a:t> </a:t>
            </a:r>
            <a:r>
              <a:rPr kumimoji="1" lang="en-US" altLang="zh-CN" dirty="0"/>
              <a:t>failed</a:t>
            </a:r>
            <a:r>
              <a:rPr kumimoji="1" lang="zh-CN" altLang="en-US" dirty="0"/>
              <a:t> </a:t>
            </a:r>
            <a:r>
              <a:rPr kumimoji="1" lang="en-US" altLang="zh-CN" dirty="0"/>
              <a:t>jobs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Microsoft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caused</a:t>
            </a:r>
            <a:r>
              <a:rPr kumimoji="1" lang="zh-CN" altLang="en-US" dirty="0"/>
              <a:t> </a:t>
            </a:r>
            <a:r>
              <a:rPr kumimoji="1" lang="en-US" altLang="zh-CN" dirty="0"/>
              <a:t>by</a:t>
            </a:r>
            <a:r>
              <a:rPr kumimoji="1" lang="zh-CN" altLang="en-US" dirty="0"/>
              <a:t> </a:t>
            </a:r>
            <a:r>
              <a:rPr kumimoji="1" lang="en-US" altLang="zh-CN" dirty="0"/>
              <a:t>performance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problems</a:t>
            </a:r>
            <a:r>
              <a:rPr kumimoji="1" lang="zh-CN" altLang="en-US" dirty="0"/>
              <a:t> </a:t>
            </a:r>
            <a:r>
              <a:rPr kumimoji="1" lang="en-US" altLang="zh-CN" dirty="0"/>
              <a:t>(GPU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CPU</a:t>
            </a:r>
            <a:r>
              <a:rPr kumimoji="1" lang="zh-CN" altLang="en-US" dirty="0"/>
              <a:t> </a:t>
            </a:r>
            <a:r>
              <a:rPr kumimoji="1" lang="en-US" altLang="zh-CN" dirty="0"/>
              <a:t>out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memory)</a:t>
            </a:r>
            <a:r>
              <a:rPr kumimoji="1" lang="zh-CN" altLang="en-US" dirty="0"/>
              <a:t> </a:t>
            </a:r>
            <a:endParaRPr kumimoji="1" lang="en" altLang="zh-CN" dirty="0"/>
          </a:p>
          <a:p>
            <a:r>
              <a:rPr kumimoji="1" lang="en-US" altLang="zh-CN" dirty="0"/>
              <a:t>Besides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performance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problems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TensorFlow</a:t>
            </a:r>
            <a:r>
              <a:rPr kumimoji="1" lang="zh-CN" altLang="en-US" dirty="0"/>
              <a:t> </a:t>
            </a:r>
            <a:r>
              <a:rPr kumimoji="1" lang="en-US" altLang="zh-CN" dirty="0"/>
              <a:t>2.0</a:t>
            </a:r>
            <a:r>
              <a:rPr kumimoji="1" lang="zh-CN" altLang="en-US" dirty="0"/>
              <a:t> </a:t>
            </a:r>
            <a:r>
              <a:rPr kumimoji="1" lang="en-US" altLang="zh-CN" dirty="0"/>
              <a:t>cause</a:t>
            </a:r>
            <a:r>
              <a:rPr kumimoji="1" lang="zh-CN" altLang="en-US" dirty="0"/>
              <a:t> </a:t>
            </a:r>
            <a:r>
              <a:rPr kumimoji="1" lang="en-US" altLang="zh-CN" dirty="0"/>
              <a:t>developers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switch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Pytorch.</a:t>
            </a:r>
          </a:p>
          <a:p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performance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related</a:t>
            </a:r>
            <a:r>
              <a:rPr kumimoji="1" lang="zh-CN" altLang="en-US" dirty="0"/>
              <a:t> </a:t>
            </a:r>
            <a:r>
              <a:rPr kumimoji="1" lang="en-US" altLang="zh-CN" dirty="0"/>
              <a:t>posts</a:t>
            </a:r>
            <a:r>
              <a:rPr kumimoji="1" lang="zh-CN" altLang="en-US" dirty="0"/>
              <a:t> </a:t>
            </a:r>
            <a:r>
              <a:rPr kumimoji="1" lang="en-US" altLang="zh-CN" dirty="0"/>
              <a:t>have</a:t>
            </a:r>
            <a:r>
              <a:rPr kumimoji="1" lang="zh-CN" altLang="en-US" dirty="0"/>
              <a:t> </a:t>
            </a:r>
            <a:r>
              <a:rPr kumimoji="1" lang="en-US" altLang="zh-CN" dirty="0"/>
              <a:t>fewest</a:t>
            </a:r>
            <a:r>
              <a:rPr kumimoji="1" lang="zh-CN" altLang="en-US" dirty="0"/>
              <a:t> </a:t>
            </a:r>
            <a:r>
              <a:rPr kumimoji="1" lang="en-US" altLang="zh-CN" dirty="0"/>
              <a:t>accepted</a:t>
            </a:r>
            <a:r>
              <a:rPr kumimoji="1" lang="zh-CN" altLang="en-US" dirty="0"/>
              <a:t> </a:t>
            </a:r>
            <a:r>
              <a:rPr kumimoji="1" lang="en-US" altLang="zh-CN" dirty="0"/>
              <a:t>answer</a:t>
            </a:r>
            <a:r>
              <a:rPr kumimoji="1" lang="zh-CN" altLang="en-US" dirty="0"/>
              <a:t> </a:t>
            </a:r>
            <a:r>
              <a:rPr kumimoji="1" lang="en-US" altLang="zh-CN" dirty="0"/>
              <a:t>ratio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Stack</a:t>
            </a:r>
            <a:r>
              <a:rPr kumimoji="1" lang="zh-CN" altLang="en-US" dirty="0"/>
              <a:t> </a:t>
            </a:r>
            <a:r>
              <a:rPr kumimoji="1" lang="en-US" altLang="zh-CN" dirty="0"/>
              <a:t>Overflow.</a:t>
            </a:r>
            <a:r>
              <a:rPr kumimoji="1" lang="zh-CN" altLang="en-US" dirty="0"/>
              <a:t> </a:t>
            </a:r>
            <a:endParaRPr kumimoji="1" lang="en" altLang="zh-CN" dirty="0"/>
          </a:p>
          <a:p>
            <a:endParaRPr kumimoji="1" lang="en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summary,</a:t>
            </a:r>
            <a:r>
              <a:rPr kumimoji="1" lang="zh-CN" altLang="en-US" dirty="0"/>
              <a:t> </a:t>
            </a:r>
            <a:r>
              <a:rPr kumimoji="1" lang="en-US" altLang="zh-CN" dirty="0"/>
              <a:t>performance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problems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deep</a:t>
            </a:r>
            <a:r>
              <a:rPr kumimoji="1" lang="zh-CN" altLang="en-US" dirty="0"/>
              <a:t> </a:t>
            </a:r>
            <a:r>
              <a:rPr kumimoji="1" lang="en-US" altLang="zh-CN" dirty="0"/>
              <a:t>learning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widspread,</a:t>
            </a:r>
            <a:r>
              <a:rPr kumimoji="1" lang="zh-CN" altLang="en-US" dirty="0"/>
              <a:t> </a:t>
            </a:r>
            <a:r>
              <a:rPr kumimoji="1" lang="en-US" altLang="zh-CN" dirty="0"/>
              <a:t>critical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hard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diagnose.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Although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have</a:t>
            </a:r>
            <a:r>
              <a:rPr kumimoji="1" lang="zh-CN" altLang="en-US" dirty="0"/>
              <a:t> </a:t>
            </a:r>
            <a:r>
              <a:rPr kumimoji="1" lang="en-US" altLang="zh-CN" dirty="0"/>
              <a:t>been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research</a:t>
            </a:r>
            <a:r>
              <a:rPr kumimoji="1" lang="zh-CN" altLang="en-US" dirty="0"/>
              <a:t> </a:t>
            </a:r>
            <a:r>
              <a:rPr kumimoji="1" lang="en-US" altLang="zh-CN" dirty="0"/>
              <a:t>on</a:t>
            </a:r>
            <a:r>
              <a:rPr kumimoji="1" lang="zh-CN" altLang="en-US" dirty="0"/>
              <a:t> </a:t>
            </a:r>
            <a:r>
              <a:rPr kumimoji="1" lang="en-US" altLang="zh-CN" dirty="0"/>
              <a:t>performance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problems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traiditonal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software,</a:t>
            </a:r>
            <a:r>
              <a:rPr kumimoji="1" lang="zh-CN" altLang="en-US" dirty="0"/>
              <a:t> </a:t>
            </a: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conducted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first</a:t>
            </a:r>
            <a:r>
              <a:rPr kumimoji="1" lang="zh-CN" altLang="en-US" dirty="0"/>
              <a:t> </a:t>
            </a:r>
            <a:r>
              <a:rPr kumimoji="1" lang="en-US" altLang="zh-CN" dirty="0"/>
              <a:t>study</a:t>
            </a:r>
            <a:r>
              <a:rPr kumimoji="1" lang="zh-CN" altLang="en-US" dirty="0"/>
              <a:t> </a:t>
            </a:r>
            <a:r>
              <a:rPr kumimoji="1" lang="en-US" altLang="zh-CN" dirty="0"/>
              <a:t>on</a:t>
            </a:r>
            <a:r>
              <a:rPr kumimoji="1" lang="zh-CN" altLang="en-US" dirty="0"/>
              <a:t> </a:t>
            </a:r>
            <a:r>
              <a:rPr kumimoji="1" lang="en-US" altLang="zh-CN" dirty="0"/>
              <a:t>performance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problems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DL</a:t>
            </a:r>
            <a:r>
              <a:rPr kumimoji="1" lang="zh-CN" altLang="en-US" dirty="0"/>
              <a:t> </a:t>
            </a:r>
            <a:r>
              <a:rPr kumimoji="1" lang="en-US" altLang="zh-CN" dirty="0"/>
              <a:t>systems.</a:t>
            </a:r>
          </a:p>
          <a:p>
            <a:endParaRPr kumimoji="1" lang="en" altLang="zh-CN" dirty="0"/>
          </a:p>
          <a:p>
            <a:r>
              <a:rPr kumimoji="1" lang="en-US" altLang="zh-CN" dirty="0"/>
              <a:t>[1]</a:t>
            </a:r>
            <a:r>
              <a:rPr kumimoji="1" lang="zh-CN" altLang="en-US" dirty="0"/>
              <a:t> </a:t>
            </a:r>
            <a:r>
              <a:rPr kumimoji="1" lang="en" altLang="zh-CN" dirty="0"/>
              <a:t>An empirical study on program failures of deep learning jobs</a:t>
            </a:r>
          </a:p>
          <a:p>
            <a:r>
              <a:rPr kumimoji="1" lang="en-US" altLang="zh-CN" dirty="0"/>
              <a:t>[2]</a:t>
            </a:r>
            <a:r>
              <a:rPr kumimoji="1" lang="zh-CN" altLang="en-US" dirty="0"/>
              <a:t> </a:t>
            </a:r>
            <a:r>
              <a:rPr kumimoji="1" lang="en" altLang="zh-CN" dirty="0"/>
              <a:t>An Empirical Study of Common Challenges in Developing Deep Learning Applications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511383-E7A8-A14B-B67E-362574944D0E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036478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paper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divided</a:t>
            </a:r>
            <a:r>
              <a:rPr lang="zh-CN" altLang="en-US" dirty="0"/>
              <a:t> </a:t>
            </a:r>
            <a:r>
              <a:rPr lang="en-US" altLang="zh-CN" dirty="0"/>
              <a:t>into</a:t>
            </a:r>
            <a:r>
              <a:rPr lang="zh-CN" altLang="en-US" dirty="0"/>
              <a:t> </a:t>
            </a:r>
            <a:r>
              <a:rPr lang="en-US" altLang="zh-CN" dirty="0"/>
              <a:t>three</a:t>
            </a:r>
            <a:r>
              <a:rPr lang="zh-CN" altLang="en-US" dirty="0"/>
              <a:t> </a:t>
            </a:r>
            <a:r>
              <a:rPr lang="en-US" altLang="zh-CN" dirty="0"/>
              <a:t>parts.</a:t>
            </a:r>
          </a:p>
          <a:p>
            <a:r>
              <a:rPr lang="en-US" altLang="zh-CN" dirty="0"/>
              <a:t>Firstly,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collected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StackOverflow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invesigate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symptoms,</a:t>
            </a:r>
            <a:r>
              <a:rPr lang="zh-CN" altLang="en-US" dirty="0"/>
              <a:t> </a:t>
            </a:r>
            <a:r>
              <a:rPr lang="en-US" altLang="zh-CN" dirty="0"/>
              <a:t>root</a:t>
            </a:r>
            <a:r>
              <a:rPr lang="zh-CN" altLang="en-US" dirty="0"/>
              <a:t> </a:t>
            </a:r>
            <a:r>
              <a:rPr lang="en-US" altLang="zh-CN" dirty="0"/>
              <a:t>causes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stages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PPs.</a:t>
            </a:r>
          </a:p>
          <a:p>
            <a:r>
              <a:rPr lang="en-US" altLang="zh-CN" dirty="0"/>
              <a:t>Secondly,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constructed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reproducible</a:t>
            </a:r>
            <a:r>
              <a:rPr lang="zh-CN" altLang="en-US" dirty="0"/>
              <a:t> </a:t>
            </a:r>
            <a:r>
              <a:rPr lang="en-US" altLang="zh-CN" dirty="0"/>
              <a:t>benchmark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assess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capability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existing</a:t>
            </a:r>
            <a:r>
              <a:rPr lang="zh-CN" altLang="en-US" dirty="0"/>
              <a:t> </a:t>
            </a:r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r>
              <a:rPr lang="zh-CN" altLang="en-US" dirty="0"/>
              <a:t> </a:t>
            </a:r>
            <a:r>
              <a:rPr lang="en-US" altLang="zh-CN" dirty="0"/>
              <a:t>techniques.</a:t>
            </a:r>
          </a:p>
          <a:p>
            <a:r>
              <a:rPr lang="en-US" altLang="zh-CN" dirty="0"/>
              <a:t>Thridly,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developed</a:t>
            </a:r>
            <a:r>
              <a:rPr lang="zh-CN" altLang="en-US" dirty="0"/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static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checker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three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rules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empirical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study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detect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PPs.</a:t>
            </a:r>
          </a:p>
          <a:p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present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three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parts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kumimoji="1" lang="zh-C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order.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511383-E7A8-A14B-B67E-362574944D0E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9358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followed</a:t>
            </a:r>
            <a:r>
              <a:rPr lang="zh-CN" altLang="en-US" dirty="0"/>
              <a:t> </a:t>
            </a:r>
            <a:r>
              <a:rPr lang="en-US" altLang="zh-CN" dirty="0"/>
              <a:t>three</a:t>
            </a:r>
            <a:r>
              <a:rPr lang="zh-CN" altLang="en-US" dirty="0"/>
              <a:t> </a:t>
            </a:r>
            <a:r>
              <a:rPr lang="en-US" altLang="zh-CN" dirty="0"/>
              <a:t>steps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collect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empirical</a:t>
            </a:r>
            <a:r>
              <a:rPr lang="zh-CN" altLang="en-US" dirty="0"/>
              <a:t> </a:t>
            </a:r>
            <a:r>
              <a:rPr lang="en-US" altLang="zh-CN" dirty="0"/>
              <a:t>study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Stackoverflow.</a:t>
            </a:r>
          </a:p>
          <a:p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applying</a:t>
            </a:r>
            <a:r>
              <a:rPr lang="zh-CN" altLang="en-US" dirty="0"/>
              <a:t> </a:t>
            </a:r>
            <a:r>
              <a:rPr lang="en-US" altLang="zh-CN" dirty="0"/>
              <a:t>various</a:t>
            </a:r>
            <a:r>
              <a:rPr lang="zh-CN" altLang="en-US" dirty="0"/>
              <a:t> </a:t>
            </a:r>
            <a:r>
              <a:rPr lang="en-US" altLang="zh-CN" dirty="0"/>
              <a:t>filters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step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step2,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manually</a:t>
            </a:r>
            <a:r>
              <a:rPr lang="zh-CN" altLang="en-US" dirty="0"/>
              <a:t> </a:t>
            </a:r>
            <a:r>
              <a:rPr lang="en-US" altLang="zh-CN" dirty="0"/>
              <a:t>identified</a:t>
            </a:r>
            <a:r>
              <a:rPr lang="zh-CN" altLang="en-US" dirty="0"/>
              <a:t> </a:t>
            </a:r>
            <a:r>
              <a:rPr lang="en-US" altLang="zh-CN" dirty="0"/>
              <a:t>PP</a:t>
            </a:r>
            <a:r>
              <a:rPr lang="zh-CN" altLang="en-US" dirty="0"/>
              <a:t> </a:t>
            </a:r>
            <a:r>
              <a:rPr lang="en-US" altLang="zh-CN" dirty="0"/>
              <a:t>related</a:t>
            </a:r>
            <a:r>
              <a:rPr lang="zh-CN" altLang="en-US" dirty="0"/>
              <a:t> </a:t>
            </a:r>
            <a:r>
              <a:rPr lang="en-US" altLang="zh-CN" dirty="0"/>
              <a:t>post,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finally</a:t>
            </a:r>
            <a:r>
              <a:rPr lang="zh-CN" altLang="en-US" dirty="0"/>
              <a:t> </a:t>
            </a:r>
            <a:r>
              <a:rPr lang="en-US" altLang="zh-CN" dirty="0"/>
              <a:t>obtained</a:t>
            </a:r>
            <a:r>
              <a:rPr lang="zh-CN" altLang="en-US" dirty="0"/>
              <a:t> </a:t>
            </a:r>
            <a:r>
              <a:rPr lang="en-US" altLang="zh-CN" dirty="0"/>
              <a:t>224</a:t>
            </a:r>
            <a:r>
              <a:rPr lang="zh-CN" altLang="en-US" dirty="0"/>
              <a:t> </a:t>
            </a:r>
            <a:r>
              <a:rPr lang="en-US" altLang="zh-CN" dirty="0"/>
              <a:t>PPs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210</a:t>
            </a:r>
            <a:r>
              <a:rPr lang="zh-CN" altLang="en-US" dirty="0"/>
              <a:t> </a:t>
            </a:r>
            <a:r>
              <a:rPr lang="en-US" altLang="zh-CN" dirty="0"/>
              <a:t>posts.</a:t>
            </a:r>
          </a:p>
          <a:p>
            <a:r>
              <a:rPr lang="en-US" altLang="zh-CN" dirty="0"/>
              <a:t>There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14</a:t>
            </a:r>
            <a:r>
              <a:rPr lang="zh-CN" altLang="en-US" dirty="0"/>
              <a:t> </a:t>
            </a:r>
            <a:r>
              <a:rPr lang="en-US" altLang="zh-CN" dirty="0"/>
              <a:t>posts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PPs</a:t>
            </a:r>
            <a:r>
              <a:rPr lang="zh-CN" altLang="en-US" dirty="0"/>
              <a:t> </a:t>
            </a:r>
            <a:r>
              <a:rPr lang="en-US" altLang="zh-CN" dirty="0"/>
              <a:t>identified.</a:t>
            </a:r>
          </a:p>
          <a:p>
            <a:endParaRPr lang="en-US" altLang="zh-CN" dirty="0"/>
          </a:p>
          <a:p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that,</a:t>
            </a:r>
            <a:r>
              <a:rPr lang="zh-CN" altLang="en-US" dirty="0"/>
              <a:t> </a:t>
            </a:r>
            <a:r>
              <a:rPr lang="en" altLang="zh-CN" dirty="0"/>
              <a:t>﻿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" altLang="zh-CN" dirty="0"/>
              <a:t>labeled each of the</a:t>
            </a:r>
            <a:r>
              <a:rPr lang="zh-CN" altLang="en-US" dirty="0"/>
              <a:t> </a:t>
            </a:r>
            <a:r>
              <a:rPr lang="en" altLang="zh-CN" dirty="0"/>
              <a:t>224 PPs with respect to three dimensions: symptom, root cause, and</a:t>
            </a:r>
            <a:r>
              <a:rPr lang="zh-CN" altLang="en-US" dirty="0"/>
              <a:t> </a:t>
            </a:r>
            <a:r>
              <a:rPr lang="en" altLang="zh-CN" dirty="0"/>
              <a:t>introducing and exposing stages. 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511383-E7A8-A14B-B67E-362574944D0E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210546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</a:t>
            </a:r>
            <a:r>
              <a:rPr lang="en" altLang="zh-CN" dirty="0"/>
              <a:t>﻿axonomy of PP symptoms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RQ1.</a:t>
            </a:r>
          </a:p>
          <a:p>
            <a:r>
              <a:rPr lang="en" altLang="zh-CN" dirty="0"/>
              <a:t>﻿It is organized into</a:t>
            </a:r>
            <a:r>
              <a:rPr lang="zh-CN" altLang="en-US" dirty="0"/>
              <a:t> </a:t>
            </a:r>
            <a:r>
              <a:rPr lang="en" altLang="zh-CN" dirty="0"/>
              <a:t>three high-level categories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/>
              <a:t>10</a:t>
            </a:r>
            <a:r>
              <a:rPr lang="zh-CN" altLang="en-US" dirty="0"/>
              <a:t> </a:t>
            </a:r>
            <a:r>
              <a:rPr lang="en-US" altLang="zh-CN" dirty="0"/>
              <a:t>symptoms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dotted rectangles, are shared with the</a:t>
            </a:r>
            <a:r>
              <a:rPr lang="zh-CN" altLang="en-US" dirty="0"/>
              <a:t> </a:t>
            </a:r>
            <a:r>
              <a:rPr lang="en-US" altLang="zh-CN" dirty="0"/>
              <a:t>existing</a:t>
            </a:r>
            <a:r>
              <a:rPr lang="zh-CN" altLang="en-US" dirty="0"/>
              <a:t> </a:t>
            </a:r>
            <a:r>
              <a:rPr lang="en-US" altLang="zh-CN" dirty="0"/>
              <a:t>symptom</a:t>
            </a:r>
            <a:r>
              <a:rPr lang="zh-CN" altLang="en-US" dirty="0"/>
              <a:t> </a:t>
            </a:r>
            <a:r>
              <a:rPr lang="en-US" altLang="zh-CN" dirty="0"/>
              <a:t>taxonomies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general</a:t>
            </a:r>
            <a:r>
              <a:rPr lang="zh-CN" altLang="en-US" dirty="0"/>
              <a:t> </a:t>
            </a:r>
            <a:r>
              <a:rPr lang="en-US" altLang="zh-CN" dirty="0"/>
              <a:t>DL</a:t>
            </a:r>
            <a:r>
              <a:rPr lang="zh-CN" altLang="en-US" dirty="0"/>
              <a:t> </a:t>
            </a:r>
            <a:r>
              <a:rPr lang="en-US" altLang="zh-CN" dirty="0"/>
              <a:t>bugs.</a:t>
            </a:r>
          </a:p>
          <a:p>
            <a:r>
              <a:rPr lang="en" altLang="zh-CN" dirty="0"/>
              <a:t>﻿More than half of the PPs slow down DL systems, and</a:t>
            </a:r>
            <a:r>
              <a:rPr lang="zh-CN" altLang="en-US" dirty="0"/>
              <a:t> </a:t>
            </a:r>
            <a:r>
              <a:rPr lang="en" altLang="zh-CN" dirty="0"/>
              <a:t>nearly one-third of the PPs consume either extremely low or high resources like memory and processor.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511383-E7A8-A14B-B67E-362574944D0E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6251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 cap="flat">
            <a:solidFill>
              <a:srgbClr val="2A5989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2161848"/>
            <a:ext cx="9144000" cy="1811411"/>
          </a:xfrm>
        </p:spPr>
        <p:txBody>
          <a:bodyPr anchor="b"/>
          <a:lstStyle>
            <a:lvl1pPr algn="ctr">
              <a:defRPr sz="6000">
                <a:solidFill>
                  <a:srgbClr val="2A5989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394716"/>
            <a:ext cx="9144000" cy="446649"/>
          </a:xfrm>
        </p:spPr>
        <p:txBody>
          <a:bodyPr/>
          <a:lstStyle>
            <a:lvl1pPr marL="0" indent="0" algn="ctr">
              <a:buNone/>
              <a:defRPr sz="2400">
                <a:latin typeface="DFKai-SB" panose="03000509000000000000" pitchFamily="65" charset="-120"/>
                <a:ea typeface="DFKai-SB" panose="03000509000000000000" pitchFamily="65" charset="-12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B0DF-9E95-4FF5-9934-3B6869D759F3}" type="datetimeFigureOut">
              <a:rPr lang="zh-CN" altLang="en-US" smtClean="0"/>
              <a:t>2022/10/14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4431323" y="1920817"/>
            <a:ext cx="3319975" cy="0"/>
          </a:xfrm>
          <a:prstGeom prst="line">
            <a:avLst/>
          </a:prstGeom>
          <a:ln w="19050">
            <a:solidFill>
              <a:srgbClr val="2A598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890" y="271163"/>
            <a:ext cx="1476220" cy="1480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883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B0DF-9E95-4FF5-9934-3B6869D759F3}" type="datetimeFigureOut">
              <a:rPr lang="zh-CN" altLang="en-US" smtClean="0"/>
              <a:t>2022/10/14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 cap="flat">
            <a:solidFill>
              <a:srgbClr val="2A5989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1124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B0DF-9E95-4FF5-9934-3B6869D759F3}" type="datetimeFigureOut">
              <a:rPr lang="zh-CN" altLang="en-US" smtClean="0"/>
              <a:t>2022/10/14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 cap="flat">
            <a:solidFill>
              <a:srgbClr val="2A5989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441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01488" y="365125"/>
            <a:ext cx="10352312" cy="1325563"/>
          </a:xfrm>
        </p:spPr>
        <p:txBody>
          <a:bodyPr/>
          <a:lstStyle>
            <a:lvl1pPr>
              <a:defRPr>
                <a:solidFill>
                  <a:srgbClr val="2A5989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n"/>
              <a:defRPr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  <a:lvl2pPr marL="800100" indent="-342900">
              <a:buFont typeface="Wingdings" panose="05000000000000000000" pitchFamily="2" charset="2"/>
              <a:buChar char="n"/>
              <a:defRPr>
                <a:latin typeface="DFKai-SB" panose="03000509000000000000" pitchFamily="65" charset="-120"/>
                <a:ea typeface="DFKai-SB" panose="03000509000000000000" pitchFamily="65" charset="-120"/>
              </a:defRPr>
            </a:lvl2pPr>
            <a:lvl3pPr marL="1257300" indent="-342900">
              <a:buFont typeface="Wingdings" panose="05000000000000000000" pitchFamily="2" charset="2"/>
              <a:buChar char="n"/>
              <a:defRPr>
                <a:latin typeface="DFKai-SB" panose="03000509000000000000" pitchFamily="65" charset="-120"/>
                <a:ea typeface="DFKai-SB" panose="03000509000000000000" pitchFamily="65" charset="-120"/>
              </a:defRPr>
            </a:lvl3pPr>
            <a:lvl4pPr marL="1657350" indent="-285750">
              <a:buFont typeface="Wingdings" panose="05000000000000000000" pitchFamily="2" charset="2"/>
              <a:buChar char="n"/>
              <a:defRPr>
                <a:latin typeface="DFKai-SB" panose="03000509000000000000" pitchFamily="65" charset="-120"/>
                <a:ea typeface="DFKai-SB" panose="03000509000000000000" pitchFamily="65" charset="-120"/>
              </a:defRPr>
            </a:lvl4pPr>
            <a:lvl5pPr marL="2114550" indent="-285750">
              <a:buFont typeface="Wingdings" panose="05000000000000000000" pitchFamily="2" charset="2"/>
              <a:buChar char="n"/>
              <a:defRPr>
                <a:latin typeface="DFKai-SB" panose="03000509000000000000" pitchFamily="65" charset="-120"/>
                <a:ea typeface="DFKai-SB" panose="03000509000000000000" pitchFamily="65" charset="-12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B0DF-9E95-4FF5-9934-3B6869D759F3}" type="datetimeFigureOut">
              <a:rPr lang="zh-CN" altLang="en-US" smtClean="0"/>
              <a:t>2022/10/14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 cap="flat">
            <a:solidFill>
              <a:srgbClr val="2A5989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838201" y="478972"/>
            <a:ext cx="163286" cy="972457"/>
          </a:xfrm>
          <a:prstGeom prst="rect">
            <a:avLst/>
          </a:prstGeom>
          <a:solidFill>
            <a:srgbClr val="2A5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7617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01486" y="1709738"/>
            <a:ext cx="10345964" cy="2852737"/>
          </a:xfrm>
        </p:spPr>
        <p:txBody>
          <a:bodyPr anchor="b"/>
          <a:lstStyle>
            <a:lvl1pPr>
              <a:defRPr sz="6000">
                <a:solidFill>
                  <a:srgbClr val="1E4B74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B0DF-9E95-4FF5-9934-3B6869D759F3}" type="datetimeFigureOut">
              <a:rPr lang="zh-CN" altLang="en-US" smtClean="0"/>
              <a:t>2022/10/14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 cap="flat">
            <a:solidFill>
              <a:srgbClr val="2A5989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838200" y="3487965"/>
            <a:ext cx="163286" cy="972457"/>
          </a:xfrm>
          <a:prstGeom prst="rect">
            <a:avLst/>
          </a:prstGeom>
          <a:solidFill>
            <a:srgbClr val="2A5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0572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B0DF-9E95-4FF5-9934-3B6869D759F3}" type="datetimeFigureOut">
              <a:rPr lang="zh-CN" altLang="en-US" smtClean="0"/>
              <a:t>2022/10/14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 cap="flat">
            <a:solidFill>
              <a:srgbClr val="2A5989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0859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B0DF-9E95-4FF5-9934-3B6869D759F3}" type="datetimeFigureOut">
              <a:rPr lang="zh-CN" altLang="en-US" smtClean="0"/>
              <a:t>2022/10/14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 cap="flat">
            <a:solidFill>
              <a:srgbClr val="2A5989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5710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B0DF-9E95-4FF5-9934-3B6869D759F3}" type="datetimeFigureOut">
              <a:rPr lang="zh-CN" altLang="en-US" smtClean="0"/>
              <a:t>2022/10/14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 cap="flat">
            <a:solidFill>
              <a:srgbClr val="2A5989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3544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B0DF-9E95-4FF5-9934-3B6869D759F3}" type="datetimeFigureOut">
              <a:rPr lang="zh-CN" altLang="en-US" smtClean="0"/>
              <a:t>2022/10/14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 cap="flat">
            <a:solidFill>
              <a:srgbClr val="2A5989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9020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B0DF-9E95-4FF5-9934-3B6869D759F3}" type="datetimeFigureOut">
              <a:rPr lang="zh-CN" altLang="en-US" smtClean="0"/>
              <a:t>2022/10/14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 cap="flat">
            <a:solidFill>
              <a:srgbClr val="2A5989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9444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B0DF-9E95-4FF5-9934-3B6869D759F3}" type="datetimeFigureOut">
              <a:rPr lang="zh-CN" altLang="en-US" smtClean="0"/>
              <a:t>2022/10/14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 cap="flat">
            <a:solidFill>
              <a:srgbClr val="2A5989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720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68B0DF-9E95-4FF5-9934-3B6869D759F3}" type="datetimeFigureOut">
              <a:rPr lang="zh-CN" altLang="en-US" smtClean="0"/>
              <a:t>2022/10/14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98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06679" y="2121759"/>
            <a:ext cx="10178642" cy="1811411"/>
          </a:xfrm>
        </p:spPr>
        <p:txBody>
          <a:bodyPr>
            <a:noAutofit/>
          </a:bodyPr>
          <a:lstStyle/>
          <a:p>
            <a:r>
              <a:rPr lang="en-US" altLang="zh-CN" sz="4400" dirty="0"/>
              <a:t>Understanding</a:t>
            </a:r>
            <a:r>
              <a:rPr lang="zh-CN" altLang="en-US" sz="4400" dirty="0"/>
              <a:t> </a:t>
            </a:r>
            <a:r>
              <a:rPr lang="en-US" altLang="zh-CN" sz="4400" dirty="0"/>
              <a:t>Performance</a:t>
            </a:r>
            <a:r>
              <a:rPr lang="zh-CN" altLang="en-US" sz="4400" dirty="0"/>
              <a:t> </a:t>
            </a:r>
            <a:r>
              <a:rPr lang="en-US" altLang="zh-CN" sz="4400" dirty="0"/>
              <a:t>Problems</a:t>
            </a:r>
            <a:r>
              <a:rPr lang="zh-CN" altLang="en-US" sz="4400" dirty="0"/>
              <a:t> </a:t>
            </a:r>
            <a:r>
              <a:rPr lang="en-US" altLang="zh-CN" sz="4400" dirty="0"/>
              <a:t>in</a:t>
            </a:r>
            <a:r>
              <a:rPr lang="zh-CN" altLang="en-US" sz="4400" dirty="0"/>
              <a:t> </a:t>
            </a:r>
            <a:r>
              <a:rPr lang="en-US" altLang="zh-CN" sz="4400" dirty="0"/>
              <a:t>Deep</a:t>
            </a:r>
            <a:r>
              <a:rPr lang="zh-CN" altLang="en-US" sz="4400" dirty="0"/>
              <a:t> </a:t>
            </a:r>
            <a:r>
              <a:rPr lang="en-US" altLang="zh-CN" sz="4400" dirty="0"/>
              <a:t>Learning</a:t>
            </a:r>
            <a:r>
              <a:rPr lang="zh-CN" altLang="en-US" sz="4400" dirty="0"/>
              <a:t> </a:t>
            </a:r>
            <a:r>
              <a:rPr lang="en-US" altLang="zh-CN" sz="4400" dirty="0"/>
              <a:t>Systems</a:t>
            </a:r>
            <a:endParaRPr lang="zh-CN" altLang="en-US" sz="44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71C1608-7513-D94A-985E-7105F913337A}"/>
              </a:ext>
            </a:extLst>
          </p:cNvPr>
          <p:cNvSpPr txBox="1"/>
          <p:nvPr/>
        </p:nvSpPr>
        <p:spPr>
          <a:xfrm>
            <a:off x="1170369" y="4407139"/>
            <a:ext cx="992746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400" b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Junming</a:t>
            </a:r>
            <a:r>
              <a:rPr kumimoji="1" lang="zh-CN" altLang="en-US" sz="2400" b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Cao</a:t>
            </a:r>
            <a:r>
              <a:rPr kumimoji="1" lang="en-US" altLang="zh-CN" sz="240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,</a:t>
            </a:r>
            <a:r>
              <a:rPr kumimoji="1" lang="zh-CN" altLang="en-US" sz="240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Bihuan</a:t>
            </a:r>
            <a:r>
              <a:rPr kumimoji="1" lang="zh-CN" altLang="en-US" sz="240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Chen, Chao Sun, Longjie Hu, Shuaihong Wu, Xin Peng</a:t>
            </a:r>
          </a:p>
          <a:p>
            <a:pPr algn="ctr"/>
            <a:r>
              <a:rPr kumimoji="1" lang="en-US" altLang="zh-CN" sz="240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Fudan</a:t>
            </a:r>
            <a:r>
              <a:rPr kumimoji="1" lang="zh-CN" altLang="en-US" sz="240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University</a:t>
            </a:r>
          </a:p>
          <a:p>
            <a:pPr algn="ctr"/>
            <a:endParaRPr kumimoji="1" lang="en-US" altLang="zh-CN" sz="240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algn="ctr"/>
            <a:r>
              <a:rPr kumimoji="1" lang="en-US" altLang="zh-CN" sz="240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Presenter: Junming Cao</a:t>
            </a:r>
            <a:r>
              <a:rPr kumimoji="1" lang="zh-CN" altLang="en-US" sz="240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endParaRPr kumimoji="1" lang="en-US" altLang="zh-CN" sz="240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algn="ctr"/>
            <a:r>
              <a:rPr kumimoji="1" lang="en-US" altLang="zh-CN" sz="240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Artifact:</a:t>
            </a:r>
            <a:r>
              <a:rPr kumimoji="1" lang="zh-CN" altLang="en-US" sz="240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kumimoji="1" lang="en" altLang="zh-CN" sz="240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https://dlperf.github.io/</a:t>
            </a:r>
            <a:endParaRPr kumimoji="1" lang="zh-CN" altLang="en-US" sz="240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C85ADFF-E540-EA4D-BE9D-C6ECB77D67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979" y="5376635"/>
            <a:ext cx="1041400" cy="1092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0BFFFC3-3D62-144A-AE95-2A7A9D0FBC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970" y="5376635"/>
            <a:ext cx="1079500" cy="11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484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2F1FB0-3F91-4849-995E-9F86078E1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269" y="420543"/>
            <a:ext cx="10352312" cy="1359766"/>
          </a:xfrm>
        </p:spPr>
        <p:txBody>
          <a:bodyPr>
            <a:noAutofit/>
          </a:bodyPr>
          <a:lstStyle/>
          <a:p>
            <a:r>
              <a:rPr kumimoji="1" lang="en-US" altLang="zh-CN" sz="3600" dirty="0"/>
              <a:t>Results: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Root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Cause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Analysis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(RQ2)</a:t>
            </a:r>
            <a:endParaRPr kumimoji="1" lang="zh-CN" altLang="en-US" sz="3600" dirty="0"/>
          </a:p>
        </p:txBody>
      </p:sp>
      <p:pic>
        <p:nvPicPr>
          <p:cNvPr id="45" name="图片 44">
            <a:extLst>
              <a:ext uri="{FF2B5EF4-FFF2-40B4-BE49-F238E27FC236}">
                <a16:creationId xmlns:a16="http://schemas.microsoft.com/office/drawing/2014/main" id="{32F1DD49-B61F-1E4D-A85E-BAB19659B8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873" y="1908898"/>
            <a:ext cx="11056254" cy="3977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108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2F1FB0-3F91-4849-995E-9F86078E1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269" y="420543"/>
            <a:ext cx="10352312" cy="1359766"/>
          </a:xfrm>
        </p:spPr>
        <p:txBody>
          <a:bodyPr>
            <a:noAutofit/>
          </a:bodyPr>
          <a:lstStyle/>
          <a:p>
            <a:r>
              <a:rPr kumimoji="1" lang="en-US" altLang="zh-CN" sz="3200" dirty="0"/>
              <a:t>Example1: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Confusion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with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Computation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Graph</a:t>
            </a:r>
            <a:endParaRPr kumimoji="1" lang="zh-CN" altLang="en-US" sz="32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1D16B70-DB4A-B443-A842-F499CE01C1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577" y="1977456"/>
            <a:ext cx="7772476" cy="416984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E3C3728-E902-6748-AB32-E9505BD515D0}"/>
              </a:ext>
            </a:extLst>
          </p:cNvPr>
          <p:cNvSpPr txBox="1"/>
          <p:nvPr/>
        </p:nvSpPr>
        <p:spPr>
          <a:xfrm>
            <a:off x="9198465" y="3877714"/>
            <a:ext cx="2313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Define</a:t>
            </a:r>
            <a:r>
              <a:rPr kumimoji="1" lang="zh-C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Run</a:t>
            </a:r>
            <a:endParaRPr kumimoji="1" lang="zh-CN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298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2F1FB0-3F91-4849-995E-9F86078E1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269" y="420543"/>
            <a:ext cx="10352312" cy="1359766"/>
          </a:xfrm>
        </p:spPr>
        <p:txBody>
          <a:bodyPr>
            <a:noAutofit/>
          </a:bodyPr>
          <a:lstStyle/>
          <a:p>
            <a:r>
              <a:rPr kumimoji="1" lang="en-US" altLang="zh-CN" sz="3200" dirty="0"/>
              <a:t>Example2: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Inefficient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API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Usage</a:t>
            </a:r>
            <a:endParaRPr kumimoji="1" lang="zh-CN" altLang="en-US" sz="32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79DEEF4-BFE3-B14D-BEFC-00C6A8393F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0802" y="1547964"/>
            <a:ext cx="5791201" cy="502632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833000E-CDC7-364A-89DC-BFCD8E72F0BC}"/>
              </a:ext>
            </a:extLst>
          </p:cNvPr>
          <p:cNvSpPr txBox="1"/>
          <p:nvPr/>
        </p:nvSpPr>
        <p:spPr>
          <a:xfrm>
            <a:off x="8006658" y="2090054"/>
            <a:ext cx="33679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Batch</a:t>
            </a:r>
            <a:r>
              <a:rPr kumimoji="1" lang="zh-C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kumimoji="1" lang="zh-C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Map</a:t>
            </a:r>
          </a:p>
          <a:p>
            <a:endParaRPr kumimoji="1"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Map</a:t>
            </a:r>
            <a:r>
              <a:rPr kumimoji="1" lang="zh-C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kumimoji="1" lang="zh-C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num_parallel_calls</a:t>
            </a:r>
            <a:endParaRPr kumimoji="1" lang="zh-CN" altLang="en-US" b="1" i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31505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2F1FB0-3F91-4849-995E-9F86078E1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269" y="420543"/>
            <a:ext cx="10352312" cy="1359766"/>
          </a:xfrm>
        </p:spPr>
        <p:txBody>
          <a:bodyPr>
            <a:noAutofit/>
          </a:bodyPr>
          <a:lstStyle/>
          <a:p>
            <a:r>
              <a:rPr kumimoji="1" lang="en-US" altLang="zh-CN" sz="3600" dirty="0"/>
              <a:t>Results: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Stage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Analysis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(RQ3)</a:t>
            </a:r>
            <a:endParaRPr kumimoji="1" lang="zh-CN" altLang="en-US" sz="36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CB5644D-CCC3-E749-9530-1B713454B1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513" y="2600325"/>
            <a:ext cx="11276973" cy="383713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30A086DC-E00C-B54A-A374-41563F0A0986}"/>
              </a:ext>
            </a:extLst>
          </p:cNvPr>
          <p:cNvSpPr txBox="1"/>
          <p:nvPr/>
        </p:nvSpPr>
        <p:spPr>
          <a:xfrm>
            <a:off x="1395736" y="1590153"/>
            <a:ext cx="101057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PP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Introduced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Stage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(Root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cause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stage);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PP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Exposed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Stage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(Symptom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Stage)</a:t>
            </a:r>
          </a:p>
          <a:p>
            <a:r>
              <a:rPr kumimoji="1" lang="en-US" altLang="zh-CN" sz="24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Environment</a:t>
            </a:r>
            <a:r>
              <a:rPr kumimoji="1" lang="zh-CN" altLang="en-US" sz="24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Setting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-&gt;Initialization-&gt;Data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Prepraration-&gt;Model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Building</a:t>
            </a:r>
          </a:p>
          <a:p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-&gt;Training-&gt;Evaluation-&gt;Hyperparameter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tuning-&gt;</a:t>
            </a:r>
            <a:r>
              <a:rPr kumimoji="1" lang="en-US" altLang="zh-CN" sz="2400" b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Prediction</a:t>
            </a:r>
            <a:endParaRPr kumimoji="1" lang="zh-CN" altLang="en-US" sz="2400" b="1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92630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2F1FB0-3F91-4849-995E-9F86078E1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269" y="420543"/>
            <a:ext cx="10352312" cy="1359766"/>
          </a:xfrm>
        </p:spPr>
        <p:txBody>
          <a:bodyPr>
            <a:noAutofit/>
          </a:bodyPr>
          <a:lstStyle/>
          <a:p>
            <a:r>
              <a:rPr kumimoji="1" lang="en-US" altLang="zh-CN" sz="3600" dirty="0"/>
              <a:t>Benchmark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Construction</a:t>
            </a:r>
            <a:endParaRPr kumimoji="1" lang="zh-CN" altLang="en-US" sz="36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E15F7C-76B9-E14F-BF54-57CF64525D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914089" cy="441028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Step 1: Decide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Version</a:t>
            </a:r>
          </a:p>
          <a:p>
            <a:pPr>
              <a:buFontTx/>
              <a:buChar char="-"/>
            </a:pP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question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descriptions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answers</a:t>
            </a:r>
          </a:p>
          <a:p>
            <a:pPr>
              <a:buFontTx/>
              <a:buChar char="-"/>
            </a:pP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version-specific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APIs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(e.g.,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tf.Session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TF1.x,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@tf.function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TF2.x)</a:t>
            </a:r>
          </a:p>
          <a:p>
            <a:pPr marL="0" indent="0">
              <a:buNone/>
            </a:pPr>
            <a:r>
              <a:rPr kumimoji="1" lang="en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﻿Step 2: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Complete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Snippets</a:t>
            </a:r>
          </a:p>
          <a:p>
            <a:pPr>
              <a:buFontTx/>
              <a:buChar char="-"/>
            </a:pP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executable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buggy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fixed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version</a:t>
            </a:r>
          </a:p>
          <a:p>
            <a:pPr>
              <a:buFontTx/>
              <a:buChar char="-"/>
            </a:pP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answers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external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urls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available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(e.g.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repo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url)</a:t>
            </a:r>
            <a:endParaRPr kumimoji="1" lang="en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kumimoji="1" lang="en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﻿Step 3: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Reproduce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Symptoms</a:t>
            </a:r>
          </a:p>
          <a:p>
            <a:pPr>
              <a:buFontTx/>
              <a:buChar char="-"/>
            </a:pP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May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change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size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parameters,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etc.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1"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reproduce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described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symptoms</a:t>
            </a:r>
            <a:endParaRPr kumimoji="1" lang="en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kumimoji="1"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Finally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reproduced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58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PPs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112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sampled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PPs,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cover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all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symptoms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root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causes,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except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related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PPs.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All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them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executed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reproduced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Docker.</a:t>
            </a:r>
          </a:p>
        </p:txBody>
      </p:sp>
    </p:spTree>
    <p:extLst>
      <p:ext uri="{BB962C8B-B14F-4D97-AF65-F5344CB8AC3E}">
        <p14:creationId xmlns:p14="http://schemas.microsoft.com/office/powerpoint/2010/main" val="32928930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2F1FB0-3F91-4849-995E-9F86078E1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269" y="420543"/>
            <a:ext cx="10352312" cy="1359766"/>
          </a:xfrm>
        </p:spPr>
        <p:txBody>
          <a:bodyPr>
            <a:noAutofit/>
          </a:bodyPr>
          <a:lstStyle/>
          <a:p>
            <a:r>
              <a:rPr kumimoji="1" lang="en-US" altLang="zh-CN" sz="3600" dirty="0"/>
              <a:t>Approach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Assessment</a:t>
            </a:r>
            <a:endParaRPr kumimoji="1" lang="zh-CN" altLang="en-US" sz="36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FE54E8C-6558-9145-93DC-9FB0E5402B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0817" y="2552514"/>
            <a:ext cx="8479846" cy="405518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F6C7D18-01D8-7140-875B-E76C80214805}"/>
              </a:ext>
            </a:extLst>
          </p:cNvPr>
          <p:cNvSpPr txBox="1"/>
          <p:nvPr/>
        </p:nvSpPr>
        <p:spPr>
          <a:xfrm>
            <a:off x="276908" y="2557463"/>
            <a:ext cx="253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/>
              <a:t> </a:t>
            </a:r>
            <a:endParaRPr kumimoji="1" lang="en-US" altLang="zh-CN" sz="240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076B264-8108-B244-B6F0-75FC20D1A20B}"/>
              </a:ext>
            </a:extLst>
          </p:cNvPr>
          <p:cNvSpPr/>
          <p:nvPr/>
        </p:nvSpPr>
        <p:spPr>
          <a:xfrm>
            <a:off x="7505852" y="2857984"/>
            <a:ext cx="2485342" cy="367215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CC124E-1FDA-044A-88DA-887AAFB5DDCA}"/>
              </a:ext>
            </a:extLst>
          </p:cNvPr>
          <p:cNvSpPr txBox="1"/>
          <p:nvPr/>
        </p:nvSpPr>
        <p:spPr>
          <a:xfrm>
            <a:off x="610581" y="1629184"/>
            <a:ext cx="117464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Assessment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three</a:t>
            </a:r>
            <a:r>
              <a:rPr kumimoji="1" lang="zh-C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r>
              <a:rPr kumimoji="1" lang="zh-C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r>
              <a:rPr kumimoji="1" lang="zh-C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techniques</a:t>
            </a:r>
            <a:r>
              <a:rPr kumimoji="1" lang="zh-C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benchmark: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Profiler,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XLA,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Doc</a:t>
            </a:r>
          </a:p>
          <a:p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Applicable: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whether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PP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capability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scope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technique</a:t>
            </a:r>
          </a:p>
          <a:p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Solvable: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whether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PP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solved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technique</a:t>
            </a:r>
            <a:endParaRPr kumimoji="1"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4792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2F1FB0-3F91-4849-995E-9F86078E1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269" y="420543"/>
            <a:ext cx="10352312" cy="1359766"/>
          </a:xfrm>
        </p:spPr>
        <p:txBody>
          <a:bodyPr>
            <a:noAutofit/>
          </a:bodyPr>
          <a:lstStyle/>
          <a:p>
            <a:r>
              <a:rPr kumimoji="1" lang="en-US" altLang="zh-CN" sz="3600" dirty="0"/>
              <a:t>Detection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Tool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Implementation</a:t>
            </a:r>
            <a:r>
              <a:rPr kumimoji="1" lang="zh-CN" altLang="en-US" sz="3600" dirty="0"/>
              <a:t> 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818B2BF-4C3E-5445-AD2D-9C141D04053E}"/>
              </a:ext>
            </a:extLst>
          </p:cNvPr>
          <p:cNvSpPr txBox="1"/>
          <p:nvPr/>
        </p:nvSpPr>
        <p:spPr>
          <a:xfrm>
            <a:off x="503750" y="2687544"/>
            <a:ext cx="476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Checker1: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Repeated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Node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Creation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3398B43-8407-AA43-A89A-3811F0A4D4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3424" y="2711814"/>
            <a:ext cx="4478161" cy="388670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5C8CBD4-3B13-054F-924F-01580A90B7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750" y="3647090"/>
            <a:ext cx="5201162" cy="279036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8B5211E-377A-2544-898E-4A5D6516C034}"/>
              </a:ext>
            </a:extLst>
          </p:cNvPr>
          <p:cNvSpPr txBox="1"/>
          <p:nvPr/>
        </p:nvSpPr>
        <p:spPr>
          <a:xfrm>
            <a:off x="5923424" y="1618265"/>
            <a:ext cx="5753242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Checker2: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Inefficient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order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i="1">
                <a:latin typeface="Times New Roman" panose="02020603050405020304" pitchFamily="18" charset="0"/>
                <a:cs typeface="Times New Roman" panose="02020603050405020304" pitchFamily="18" charset="0"/>
              </a:rPr>
              <a:t>batch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i="1">
                <a:latin typeface="Times New Roman" panose="02020603050405020304" pitchFamily="18" charset="0"/>
                <a:cs typeface="Times New Roman" panose="02020603050405020304" pitchFamily="18" charset="0"/>
              </a:rPr>
              <a:t>map</a:t>
            </a:r>
          </a:p>
          <a:p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Checker3: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Disabled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Parallelism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i="1">
                <a:latin typeface="Times New Roman" panose="02020603050405020304" pitchFamily="18" charset="0"/>
                <a:cs typeface="Times New Roman" panose="02020603050405020304" pitchFamily="18" charset="0"/>
              </a:rPr>
              <a:t>map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i="1">
                <a:latin typeface="Times New Roman" panose="02020603050405020304" pitchFamily="18" charset="0"/>
                <a:cs typeface="Times New Roman" panose="02020603050405020304" pitchFamily="18" charset="0"/>
              </a:rPr>
              <a:t>interleave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1" lang="en-US" altLang="zh-CN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12C85AD-2FB9-DB4D-8A72-0ED140A3FEBD}"/>
              </a:ext>
            </a:extLst>
          </p:cNvPr>
          <p:cNvSpPr txBox="1"/>
          <p:nvPr/>
        </p:nvSpPr>
        <p:spPr>
          <a:xfrm>
            <a:off x="483082" y="1725227"/>
            <a:ext cx="46330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Implement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tool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through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static</a:t>
            </a:r>
            <a:r>
              <a:rPr kumimoji="1"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1" lang="en-US" altLang="zh-CN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AST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Jedi</a:t>
            </a:r>
            <a:endParaRPr kumimoji="1" lang="zh-C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0BA1D4C-D91F-2046-927E-BE5D4E4B6BD1}"/>
              </a:ext>
            </a:extLst>
          </p:cNvPr>
          <p:cNvSpPr txBox="1"/>
          <p:nvPr/>
        </p:nvSpPr>
        <p:spPr>
          <a:xfrm>
            <a:off x="503750" y="3085918"/>
            <a:ext cx="50104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Example1: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Confusion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Computation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Graph</a:t>
            </a:r>
            <a:endParaRPr kumimoji="1" lang="zh-C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EEA0ECA-66C5-4341-8CEE-DD0B9FD95199}"/>
              </a:ext>
            </a:extLst>
          </p:cNvPr>
          <p:cNvSpPr txBox="1"/>
          <p:nvPr/>
        </p:nvSpPr>
        <p:spPr>
          <a:xfrm>
            <a:off x="5923424" y="2257373"/>
            <a:ext cx="35866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Example2: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Inefficient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Usage</a:t>
            </a:r>
            <a:endParaRPr kumimoji="1" lang="zh-C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6662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2F1FB0-3F91-4849-995E-9F86078E1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269" y="420543"/>
            <a:ext cx="10352312" cy="1359766"/>
          </a:xfrm>
        </p:spPr>
        <p:txBody>
          <a:bodyPr>
            <a:noAutofit/>
          </a:bodyPr>
          <a:lstStyle/>
          <a:p>
            <a:r>
              <a:rPr kumimoji="1" lang="en-US" altLang="zh-CN" sz="3600" dirty="0"/>
              <a:t>Detection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Tool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Evaluation</a:t>
            </a:r>
            <a:endParaRPr kumimoji="1" lang="zh-CN" altLang="en-US" sz="36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8680709-7966-2640-A40B-9334262E50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25"/>
          <a:stretch/>
        </p:blipFill>
        <p:spPr>
          <a:xfrm>
            <a:off x="1970141" y="4123157"/>
            <a:ext cx="7908645" cy="244376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818B2BF-4C3E-5445-AD2D-9C141D04053E}"/>
              </a:ext>
            </a:extLst>
          </p:cNvPr>
          <p:cNvSpPr txBox="1"/>
          <p:nvPr/>
        </p:nvSpPr>
        <p:spPr>
          <a:xfrm>
            <a:off x="779382" y="1716320"/>
            <a:ext cx="10595199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Evaluation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Benchmark</a:t>
            </a:r>
          </a:p>
          <a:p>
            <a:pPr marL="285750" indent="-285750">
              <a:buFontTx/>
              <a:buChar char="-"/>
            </a:pP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3,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2,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4,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2,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PPs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detected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three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checkers,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respectively</a:t>
            </a:r>
          </a:p>
          <a:p>
            <a:pPr marL="285750" indent="-285750">
              <a:buFontTx/>
              <a:buChar char="-"/>
            </a:pP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false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positive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Checker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caused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limitability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type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inference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</a:p>
          <a:p>
            <a:endParaRPr kumimoji="1" lang="en-US" altLang="zh-CN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Evaluation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Projects</a:t>
            </a:r>
          </a:p>
          <a:p>
            <a:pPr marL="285750" indent="-285750">
              <a:buFontTx/>
              <a:buChar char="-"/>
            </a:pP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1108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projects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using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TensorFlow,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at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least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stars</a:t>
            </a:r>
          </a:p>
          <a:p>
            <a:pPr marL="285750" indent="-285750">
              <a:buFontTx/>
              <a:buChar char="-"/>
            </a:pP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Detected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488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PPs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130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projects.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105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27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PPs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have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been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confirmed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fixed.</a:t>
            </a:r>
          </a:p>
        </p:txBody>
      </p:sp>
    </p:spTree>
    <p:extLst>
      <p:ext uri="{BB962C8B-B14F-4D97-AF65-F5344CB8AC3E}">
        <p14:creationId xmlns:p14="http://schemas.microsoft.com/office/powerpoint/2010/main" val="29704249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2F1FB0-3F91-4849-995E-9F86078E1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269" y="420543"/>
            <a:ext cx="10352312" cy="1359766"/>
          </a:xfrm>
        </p:spPr>
        <p:txBody>
          <a:bodyPr>
            <a:noAutofit/>
          </a:bodyPr>
          <a:lstStyle/>
          <a:p>
            <a:r>
              <a:rPr kumimoji="1" lang="en-US" altLang="zh-CN" sz="3200" dirty="0"/>
              <a:t>Examples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of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Fixed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PPs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from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Github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Projects</a:t>
            </a:r>
            <a:endParaRPr kumimoji="1" lang="zh-CN" altLang="en-US" sz="32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45578D2-EBB2-AD44-BC1D-B9A8172703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33" y="1642390"/>
            <a:ext cx="5669093" cy="165099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91CF0D4-329C-D545-BB3F-8FE300DF50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74" y="3470697"/>
            <a:ext cx="5669093" cy="275501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6B8D697-CF01-9A4A-992A-FD8FC36AE9BD}"/>
              </a:ext>
            </a:extLst>
          </p:cNvPr>
          <p:cNvSpPr txBox="1"/>
          <p:nvPr/>
        </p:nvSpPr>
        <p:spPr>
          <a:xfrm>
            <a:off x="5215217" y="2467889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Keras</a:t>
            </a:r>
            <a:endParaRPr kumimoji="1" lang="zh-CN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57A57D8-40A3-FA4C-BDE4-798E5735F537}"/>
              </a:ext>
            </a:extLst>
          </p:cNvPr>
          <p:cNvSpPr txBox="1"/>
          <p:nvPr/>
        </p:nvSpPr>
        <p:spPr>
          <a:xfrm>
            <a:off x="3211037" y="5849930"/>
            <a:ext cx="1416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TensorForce</a:t>
            </a:r>
            <a:endParaRPr kumimoji="1" lang="zh-CN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9684F607-3192-5F47-B302-ABCE98E3B1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344" y="3621062"/>
            <a:ext cx="5746874" cy="2642677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261B3599-4F29-A741-BD35-D895F3B80E41}"/>
              </a:ext>
            </a:extLst>
          </p:cNvPr>
          <p:cNvSpPr txBox="1"/>
          <p:nvPr/>
        </p:nvSpPr>
        <p:spPr>
          <a:xfrm>
            <a:off x="8953124" y="5480598"/>
            <a:ext cx="1978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kumimoji="1" lang="zh-C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Agent</a:t>
            </a:r>
            <a:endParaRPr kumimoji="1" lang="zh-CN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05966C8-1757-2C47-95B4-822C6F434A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743" y="1491538"/>
            <a:ext cx="4144312" cy="294480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DD07AEAC-FCC9-AB40-B57B-4D4F49771453}"/>
              </a:ext>
            </a:extLst>
          </p:cNvPr>
          <p:cNvSpPr txBox="1"/>
          <p:nvPr/>
        </p:nvSpPr>
        <p:spPr>
          <a:xfrm>
            <a:off x="8651072" y="3244334"/>
            <a:ext cx="1837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kumimoji="1" lang="zh-C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Hub</a:t>
            </a:r>
            <a:endParaRPr kumimoji="1" lang="zh-CN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6929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2F1FB0-3F91-4849-995E-9F86078E1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269" y="420543"/>
            <a:ext cx="10352312" cy="1359766"/>
          </a:xfrm>
        </p:spPr>
        <p:txBody>
          <a:bodyPr>
            <a:noAutofit/>
          </a:bodyPr>
          <a:lstStyle/>
          <a:p>
            <a:r>
              <a:rPr kumimoji="1" lang="en-US" altLang="zh-CN" sz="3600" dirty="0"/>
              <a:t>Implications</a:t>
            </a:r>
            <a:endParaRPr kumimoji="1" lang="zh-CN" altLang="en-US" sz="36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BDBB5D2-1E49-2D4C-B213-C728D90B2B37}"/>
              </a:ext>
            </a:extLst>
          </p:cNvPr>
          <p:cNvSpPr txBox="1"/>
          <p:nvPr/>
        </p:nvSpPr>
        <p:spPr>
          <a:xfrm>
            <a:off x="928688" y="1878687"/>
            <a:ext cx="10972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Developers:</a:t>
            </a:r>
          </a:p>
          <a:p>
            <a:pPr marL="342900" indent="-342900">
              <a:buFontTx/>
              <a:buChar char="-"/>
            </a:pP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Provide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knowledge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common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root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causes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PPs,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bug-prone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stages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bug-affecting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stages.</a:t>
            </a:r>
          </a:p>
          <a:p>
            <a:pPr marL="342900" indent="-342900">
              <a:buFontTx/>
              <a:buChar char="-"/>
            </a:pP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APIs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computation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graph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necessary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write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high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deep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programs.</a:t>
            </a:r>
          </a:p>
          <a:p>
            <a:endParaRPr kumimoji="1"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Researhcers:</a:t>
            </a:r>
          </a:p>
          <a:p>
            <a:pPr marL="342900" indent="-342900">
              <a:buFontTx/>
              <a:buChar char="-"/>
            </a:pPr>
            <a:r>
              <a:rPr kumimoji="1" lang="en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﻿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kumimoji="1" lang="en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ntelligent techniques for high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DL system development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needed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(e.g.,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aware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recommendation,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DL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librarys,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DL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models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suggestion).</a:t>
            </a:r>
          </a:p>
          <a:p>
            <a:pPr marL="342900" indent="-342900">
              <a:buFontTx/>
              <a:buChar char="-"/>
            </a:pPr>
            <a:r>
              <a:rPr kumimoji="1" lang="en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﻿PP detection techniques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needed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(lack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oracles).</a:t>
            </a:r>
            <a:endParaRPr kumimoji="1" lang="en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kumimoji="1" lang="en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﻿PP localization techniques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needed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(PP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introduced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stages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exposed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stages).</a:t>
            </a:r>
            <a:endParaRPr kumimoji="1" lang="zh-CN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1147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Problems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General 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F309CFB-F10D-EB46-A4E6-4533636DC8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2806" y="1908227"/>
            <a:ext cx="4233208" cy="147468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F4ACA65-0949-B24C-A3E6-B8351BBF2F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371" y="1772715"/>
            <a:ext cx="3045270" cy="164077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E965C3D-1C55-1C46-9D64-BDEF50B58B2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8" r="37205" b="42224"/>
          <a:stretch/>
        </p:blipFill>
        <p:spPr>
          <a:xfrm>
            <a:off x="387133" y="3600449"/>
            <a:ext cx="5388263" cy="238601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0C94D7F-1308-E141-B297-40F8E1A203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77021"/>
            <a:ext cx="5626820" cy="2623742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2673414E-BE8B-614C-8944-93FFE8F6E9FF}"/>
              </a:ext>
            </a:extLst>
          </p:cNvPr>
          <p:cNvSpPr/>
          <p:nvPr/>
        </p:nvSpPr>
        <p:spPr>
          <a:xfrm>
            <a:off x="3286125" y="4057650"/>
            <a:ext cx="1300163" cy="728663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FB47C2D-F9A4-CC4E-A850-BC601C010795}"/>
              </a:ext>
            </a:extLst>
          </p:cNvPr>
          <p:cNvSpPr/>
          <p:nvPr/>
        </p:nvSpPr>
        <p:spPr>
          <a:xfrm>
            <a:off x="11143281" y="3900489"/>
            <a:ext cx="661586" cy="764501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46D4390-4004-804B-A0C3-F6471E64A18A}"/>
              </a:ext>
            </a:extLst>
          </p:cNvPr>
          <p:cNvSpPr txBox="1"/>
          <p:nvPr/>
        </p:nvSpPr>
        <p:spPr>
          <a:xfrm>
            <a:off x="1708879" y="-139408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0449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2410F919-F395-CD4C-BF44-C7869F9109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28" y="1656501"/>
            <a:ext cx="3418790" cy="219613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CD2F1FB0-3F91-4849-995E-9F86078E1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269" y="420543"/>
            <a:ext cx="10352312" cy="1359766"/>
          </a:xfrm>
        </p:spPr>
        <p:txBody>
          <a:bodyPr>
            <a:noAutofit/>
          </a:bodyPr>
          <a:lstStyle/>
          <a:p>
            <a:r>
              <a:rPr kumimoji="1" lang="en-US" altLang="zh-CN" sz="3600" dirty="0"/>
              <a:t>Conclusion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(to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remove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PP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detection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tool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title)</a:t>
            </a:r>
            <a:endParaRPr kumimoji="1" lang="zh-CN" altLang="en-US" sz="36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914EA3A-1270-EF40-A792-853476F298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447" y="1688309"/>
            <a:ext cx="4357325" cy="205138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6A0A49D-BEB5-7547-AE9D-EA3B3C93D8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0146" y="1688309"/>
            <a:ext cx="4250570" cy="2193528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F7B55513-4477-8045-9427-A317B108C0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54" y="4126440"/>
            <a:ext cx="4190175" cy="208569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4BC0FA3-5531-6147-8713-D0C9B9C8EE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4111" y="4071607"/>
            <a:ext cx="4261014" cy="2195359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8C9A0B37-66D7-314B-BF8B-102B11F35BD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7492" y="4071607"/>
            <a:ext cx="4190175" cy="2538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370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Thank you!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82705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Deep</a:t>
            </a:r>
            <a:r>
              <a:rPr lang="zh-CN" altLang="en-US" dirty="0"/>
              <a:t> </a:t>
            </a:r>
            <a:r>
              <a:rPr lang="en-US" altLang="zh-CN" dirty="0"/>
              <a:t>Learning 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B2DCC34-96DE-AC46-A031-4DBEAF901525}"/>
              </a:ext>
            </a:extLst>
          </p:cNvPr>
          <p:cNvSpPr txBox="1"/>
          <p:nvPr/>
        </p:nvSpPr>
        <p:spPr>
          <a:xfrm>
            <a:off x="847601" y="1857793"/>
            <a:ext cx="104967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Follow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definition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software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engineering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community,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kumimoji="1" lang="en-US" altLang="zh-CN" sz="2400" i="1"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here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refers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speed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consumption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software,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accuracy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models.</a:t>
            </a:r>
            <a:endParaRPr kumimoji="1" lang="zh-CN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7D38EFC-064A-204A-8D95-CFCB22B068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533228"/>
            <a:ext cx="5912239" cy="218145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D1BCF61-BEBA-4F48-BF4E-121EB1573A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8688" y="3633962"/>
            <a:ext cx="3746500" cy="208072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8798862-DF93-184F-A7A8-1DC141591853}"/>
              </a:ext>
            </a:extLst>
          </p:cNvPr>
          <p:cNvSpPr txBox="1"/>
          <p:nvPr/>
        </p:nvSpPr>
        <p:spPr>
          <a:xfrm>
            <a:off x="2360282" y="5865535"/>
            <a:ext cx="30991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/>
              <a:t>Expensive</a:t>
            </a:r>
            <a:r>
              <a:rPr kumimoji="1" lang="zh-CN" altLang="en-US" sz="2400"/>
              <a:t> </a:t>
            </a:r>
            <a:r>
              <a:rPr kumimoji="1" lang="en-US" altLang="zh-CN" sz="2400"/>
              <a:t>Training</a:t>
            </a:r>
            <a:r>
              <a:rPr kumimoji="1" lang="zh-CN" altLang="en-US" sz="2400"/>
              <a:t> </a:t>
            </a:r>
            <a:r>
              <a:rPr kumimoji="1" lang="en-US" altLang="zh-CN" sz="2400"/>
              <a:t>Cost</a:t>
            </a:r>
            <a:endParaRPr kumimoji="1" lang="zh-CN" altLang="en-US" sz="240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BB2F1B4-88EA-0340-ACFE-1A4E81498DF7}"/>
              </a:ext>
            </a:extLst>
          </p:cNvPr>
          <p:cNvSpPr txBox="1"/>
          <p:nvPr/>
        </p:nvSpPr>
        <p:spPr>
          <a:xfrm>
            <a:off x="7841850" y="5807943"/>
            <a:ext cx="29752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/>
              <a:t>Real-time</a:t>
            </a:r>
            <a:r>
              <a:rPr kumimoji="1" lang="zh-CN" altLang="en-US" sz="2400"/>
              <a:t> </a:t>
            </a:r>
            <a:r>
              <a:rPr kumimoji="1" lang="en-US" altLang="zh-CN" sz="2400"/>
              <a:t>Response</a:t>
            </a:r>
          </a:p>
          <a:p>
            <a:r>
              <a:rPr kumimoji="1" lang="en-US" altLang="zh-CN" sz="2400"/>
              <a:t>Low</a:t>
            </a:r>
            <a:r>
              <a:rPr kumimoji="1" lang="zh-CN" altLang="en-US" sz="2400"/>
              <a:t> </a:t>
            </a:r>
            <a:r>
              <a:rPr kumimoji="1" lang="en-US" altLang="zh-CN" sz="2400"/>
              <a:t>memory</a:t>
            </a:r>
            <a:r>
              <a:rPr kumimoji="1" lang="zh-CN" altLang="en-US" sz="2400"/>
              <a:t> </a:t>
            </a:r>
            <a:r>
              <a:rPr kumimoji="1" lang="en-US" altLang="zh-CN" sz="2400"/>
              <a:t>resource</a:t>
            </a:r>
            <a:endParaRPr kumimoji="1" lang="zh-CN" altLang="en-US" sz="240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5D84D84-6C41-2B4C-B52D-C3C423FBAA48}"/>
              </a:ext>
            </a:extLst>
          </p:cNvPr>
          <p:cNvSpPr txBox="1"/>
          <p:nvPr/>
        </p:nvSpPr>
        <p:spPr>
          <a:xfrm>
            <a:off x="838200" y="2967335"/>
            <a:ext cx="6628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Why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deep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important?</a:t>
            </a:r>
            <a:endParaRPr kumimoji="1" lang="zh-CN" altLang="en-US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2123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DL</a:t>
            </a:r>
            <a:r>
              <a:rPr lang="zh-CN" altLang="en-US" dirty="0"/>
              <a:t> </a:t>
            </a:r>
            <a:r>
              <a:rPr lang="en-US" altLang="zh-CN" dirty="0"/>
              <a:t>Stack </a:t>
            </a:r>
            <a:endParaRPr lang="zh-CN" altLang="en-US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1DA29D3A-7796-1A41-9D19-E0A4493C3D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1" b="1"/>
          <a:stretch/>
        </p:blipFill>
        <p:spPr>
          <a:xfrm>
            <a:off x="765545" y="1738104"/>
            <a:ext cx="8337512" cy="4768419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6AF67DD5-1C66-7346-9E85-EB8ED88BBE84}"/>
              </a:ext>
            </a:extLst>
          </p:cNvPr>
          <p:cNvSpPr txBox="1"/>
          <p:nvPr/>
        </p:nvSpPr>
        <p:spPr>
          <a:xfrm>
            <a:off x="9103057" y="1798537"/>
            <a:ext cx="226857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Pruning,</a:t>
            </a:r>
          </a:p>
          <a:p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Compression</a:t>
            </a:r>
          </a:p>
          <a:p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Efficient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Models</a:t>
            </a:r>
            <a:endParaRPr kumimoji="1" lang="zh-C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F157C7D-5906-9748-8C2B-09556458B9C8}"/>
              </a:ext>
            </a:extLst>
          </p:cNvPr>
          <p:cNvSpPr txBox="1"/>
          <p:nvPr/>
        </p:nvSpPr>
        <p:spPr>
          <a:xfrm>
            <a:off x="9103057" y="2865524"/>
            <a:ext cx="2488502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Efficient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DL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operators</a:t>
            </a:r>
          </a:p>
          <a:p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Clever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Compilers</a:t>
            </a:r>
          </a:p>
          <a:p>
            <a:endParaRPr kumimoji="1" lang="zh-CN" alt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12329F8-B574-4B4D-977B-72E51DFB6768}"/>
              </a:ext>
            </a:extLst>
          </p:cNvPr>
          <p:cNvSpPr txBox="1"/>
          <p:nvPr/>
        </p:nvSpPr>
        <p:spPr>
          <a:xfrm>
            <a:off x="9114277" y="5619802"/>
            <a:ext cx="27462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More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powerful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  <a:endParaRPr kumimoji="1" lang="zh-C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C3E0CF7-B5A8-234F-82BF-7B168D76503D}"/>
              </a:ext>
            </a:extLst>
          </p:cNvPr>
          <p:cNvSpPr txBox="1"/>
          <p:nvPr/>
        </p:nvSpPr>
        <p:spPr>
          <a:xfrm>
            <a:off x="9103057" y="4155437"/>
            <a:ext cx="26853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Efficient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GPU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parallel</a:t>
            </a:r>
          </a:p>
          <a:p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computation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algorithms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1" lang="zh-CN" alt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E9BFFA6-08E4-4E49-9F26-85835989FCBE}"/>
              </a:ext>
            </a:extLst>
          </p:cNvPr>
          <p:cNvSpPr txBox="1"/>
          <p:nvPr/>
        </p:nvSpPr>
        <p:spPr>
          <a:xfrm>
            <a:off x="8281677" y="1293202"/>
            <a:ext cx="3694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/>
              <a:t>Techniques</a:t>
            </a:r>
            <a:r>
              <a:rPr kumimoji="1" lang="zh-CN" altLang="en-US" b="1"/>
              <a:t> </a:t>
            </a:r>
            <a:r>
              <a:rPr kumimoji="1" lang="en-US" altLang="zh-CN" b="1"/>
              <a:t>to</a:t>
            </a:r>
            <a:r>
              <a:rPr kumimoji="1" lang="zh-CN" altLang="en-US" b="1"/>
              <a:t> </a:t>
            </a:r>
            <a:r>
              <a:rPr kumimoji="1" lang="en-US" altLang="zh-CN" b="1"/>
              <a:t>improve</a:t>
            </a:r>
            <a:r>
              <a:rPr kumimoji="1" lang="zh-CN" altLang="en-US" b="1"/>
              <a:t> </a:t>
            </a:r>
            <a:r>
              <a:rPr kumimoji="1" lang="en-US" altLang="zh-CN" b="1"/>
              <a:t>performance:</a:t>
            </a:r>
            <a:endParaRPr kumimoji="1" lang="zh-CN" altLang="en-US" b="1"/>
          </a:p>
        </p:txBody>
      </p:sp>
    </p:spTree>
    <p:extLst>
      <p:ext uri="{BB962C8B-B14F-4D97-AF65-F5344CB8AC3E}">
        <p14:creationId xmlns:p14="http://schemas.microsoft.com/office/powerpoint/2010/main" val="1681550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Problems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DL </a:t>
            </a:r>
            <a:endParaRPr lang="zh-CN" altLang="en-US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1DA29D3A-7796-1A41-9D19-E0A4493C3D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1" b="1"/>
          <a:stretch/>
        </p:blipFill>
        <p:spPr>
          <a:xfrm>
            <a:off x="1879097" y="2505143"/>
            <a:ext cx="7159255" cy="409454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6AF67DD5-1C66-7346-9E85-EB8ED88BBE84}"/>
              </a:ext>
            </a:extLst>
          </p:cNvPr>
          <p:cNvSpPr txBox="1"/>
          <p:nvPr/>
        </p:nvSpPr>
        <p:spPr>
          <a:xfrm>
            <a:off x="9103057" y="3429000"/>
            <a:ext cx="18365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Where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</a:p>
          <a:p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root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cause?</a:t>
            </a:r>
            <a:endParaRPr kumimoji="1" lang="zh-CN" altLang="en-US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A7ADCA71-8A50-DE43-B23E-BD82F2C9A6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041" y="2640060"/>
            <a:ext cx="572969" cy="572969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1FED80B6-30D6-D048-9F0D-55B3CF4860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041" y="5335657"/>
            <a:ext cx="572970" cy="57297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2E531F3-C10B-0742-9F95-4D4B60ABBB79}"/>
              </a:ext>
            </a:extLst>
          </p:cNvPr>
          <p:cNvSpPr txBox="1"/>
          <p:nvPr/>
        </p:nvSpPr>
        <p:spPr>
          <a:xfrm>
            <a:off x="940371" y="1797257"/>
            <a:ext cx="99992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r>
              <a:rPr kumimoji="1"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problem:</a:t>
            </a:r>
            <a:r>
              <a:rPr kumimoji="1"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unexpected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speed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memroy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consumption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software,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1" lang="en-US" altLang="zh-CN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kumimoji="1" lang="en-US" altLang="zh-CN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kumimoji="1"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optimized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away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state-of-art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compilers.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(Jin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et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al.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2012)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57347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Problems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DL 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042C3A1-B9F2-E94D-A4A0-A1C1191BF6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43"/>
          <a:stretch/>
        </p:blipFill>
        <p:spPr>
          <a:xfrm>
            <a:off x="1905000" y="1473417"/>
            <a:ext cx="6288613" cy="1800999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56C10325-7870-8D4F-B4A4-96E188338934}"/>
              </a:ext>
            </a:extLst>
          </p:cNvPr>
          <p:cNvSpPr txBox="1"/>
          <p:nvPr/>
        </p:nvSpPr>
        <p:spPr>
          <a:xfrm>
            <a:off x="8321930" y="1798456"/>
            <a:ext cx="34116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Widespread</a:t>
            </a:r>
          </a:p>
          <a:p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[Zhang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et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al.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2020],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Empirical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study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Microsoft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5EB9837-AB0B-5846-A20C-A2B4FA432690}"/>
              </a:ext>
            </a:extLst>
          </p:cNvPr>
          <p:cNvSpPr txBox="1"/>
          <p:nvPr/>
        </p:nvSpPr>
        <p:spPr>
          <a:xfrm>
            <a:off x="8321930" y="3684752"/>
            <a:ext cx="1781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Critical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BF91CA6-7487-5746-BE87-E41CAB6E121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470"/>
          <a:stretch/>
        </p:blipFill>
        <p:spPr>
          <a:xfrm>
            <a:off x="3669154" y="4484104"/>
            <a:ext cx="4524459" cy="2180954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C4A3644F-3382-D24E-AD28-CB51FBCFD6EB}"/>
              </a:ext>
            </a:extLst>
          </p:cNvPr>
          <p:cNvSpPr txBox="1"/>
          <p:nvPr/>
        </p:nvSpPr>
        <p:spPr>
          <a:xfrm>
            <a:off x="8321930" y="4974417"/>
            <a:ext cx="32053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Hard</a:t>
            </a:r>
            <a:r>
              <a:rPr kumimoji="1" lang="zh-C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kumimoji="1" lang="zh-C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diagnose</a:t>
            </a:r>
          </a:p>
          <a:p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[Zhang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et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al.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2019],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Empirical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study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StackOverFlow</a:t>
            </a:r>
          </a:p>
          <a:p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Fewest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accpeted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answer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ratio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F9EE2F6-3B7E-0549-A031-AC9CBDF9F48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032"/>
          <a:stretch/>
        </p:blipFill>
        <p:spPr>
          <a:xfrm>
            <a:off x="3870071" y="3035057"/>
            <a:ext cx="4156962" cy="1339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216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2F1FB0-3F91-4849-995E-9F86078E1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269" y="420543"/>
            <a:ext cx="10352312" cy="1359766"/>
          </a:xfrm>
        </p:spPr>
        <p:txBody>
          <a:bodyPr>
            <a:noAutofit/>
          </a:bodyPr>
          <a:lstStyle/>
          <a:p>
            <a:r>
              <a:rPr kumimoji="1" lang="en-US" altLang="zh-CN" sz="3600" dirty="0"/>
              <a:t>Overview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of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This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Paper</a:t>
            </a:r>
            <a:endParaRPr kumimoji="1" lang="zh-CN" altLang="en-US" sz="3600" dirty="0"/>
          </a:p>
        </p:txBody>
      </p:sp>
      <p:sp>
        <p:nvSpPr>
          <p:cNvPr id="39" name="内容占位符 2">
            <a:extLst>
              <a:ext uri="{FF2B5EF4-FFF2-40B4-BE49-F238E27FC236}">
                <a16:creationId xmlns:a16="http://schemas.microsoft.com/office/drawing/2014/main" id="{1B1C7BE1-40AB-B541-974B-CCD35BABC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59814" cy="47958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Empirical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Study.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Collected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StackOverflow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answer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RQ1: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﻿what are the symptoms of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problems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(PPs)?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RQ2: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﻿what are the root causes of PPs?</a:t>
            </a:r>
            <a:endParaRPr kumimoji="1" lang="en-US" altLang="zh-CN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RQ3: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﻿what are the stages of introducing and exposing PPs?</a:t>
            </a:r>
            <a:endParaRPr kumimoji="1" lang="en-US" altLang="zh-CN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Benchmark.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Constructed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reproducible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benchmark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endParaRPr kumimoji="1" lang="en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kumimoji="1" lang="en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﻿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Assess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capability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existing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techniques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tackling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PPs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Facilitate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evaluation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PP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detection,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localization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fixing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tools</a:t>
            </a:r>
            <a:endParaRPr kumimoji="1" lang="en" altLang="zh-CN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Detection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Tool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Developed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static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checker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three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rules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empirical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study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detect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PPs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Evaluated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tool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benchmark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real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world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kumimoji="1"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projects</a:t>
            </a:r>
          </a:p>
          <a:p>
            <a:pPr marL="0" indent="0">
              <a:lnSpc>
                <a:spcPct val="110000"/>
              </a:lnSpc>
              <a:buNone/>
            </a:pPr>
            <a:endParaRPr kumimoji="1" lang="en" altLang="zh-CN"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2054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2F1FB0-3F91-4849-995E-9F86078E1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269" y="420543"/>
            <a:ext cx="10352312" cy="1359766"/>
          </a:xfrm>
        </p:spPr>
        <p:txBody>
          <a:bodyPr>
            <a:noAutofit/>
          </a:bodyPr>
          <a:lstStyle/>
          <a:p>
            <a:r>
              <a:rPr kumimoji="1" lang="en-US" altLang="zh-CN" sz="3200" dirty="0"/>
              <a:t>Empirical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Study: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Data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Collection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and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Labeling</a:t>
            </a:r>
            <a:endParaRPr kumimoji="1" lang="zh-CN" altLang="en-US" sz="3200" dirty="0"/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49ADAEFC-1A8D-5F43-B7DE-07CBFAFDE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07110" cy="47485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﻿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Collection:</a:t>
            </a:r>
          </a:p>
          <a:p>
            <a:pPr marL="342900" lvl="1" indent="0">
              <a:buNone/>
            </a:pP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Step 1: DL Post Selection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(obtained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18,730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DL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posts)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Apply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tag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filter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(“tensorflow”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“keras”)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1"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Apply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filter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(2018-2021),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no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source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filter,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accpeted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answer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filter</a:t>
            </a:r>
          </a:p>
          <a:p>
            <a:pPr marL="342900" lvl="1" indent="0">
              <a:buNone/>
            </a:pPr>
            <a:r>
              <a:rPr kumimoji="1" lang="en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﻿Step 2: PP Post Selection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(obtained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742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candidate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DL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PP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posts)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Apply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keywords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filter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derived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iteratively</a:t>
            </a:r>
            <a:endParaRPr kumimoji="1" lang="en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1" indent="0">
              <a:buNone/>
            </a:pPr>
            <a:r>
              <a:rPr kumimoji="1" lang="en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﻿Step 3: PP Identification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(obtained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224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PPs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210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DL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PP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posts)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Remove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posts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without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correct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answers,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PP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related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manually</a:t>
            </a:r>
            <a:endParaRPr kumimoji="1" lang="en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kumimoji="1" lang="en-US" altLang="zh-CN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kumimoji="1"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Labeling:</a:t>
            </a:r>
            <a:endParaRPr kumimoji="1" lang="en" altLang="zh-CN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kumimoji="1" lang="en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﻿</a:t>
            </a:r>
            <a:r>
              <a:rPr kumimoji="1"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1" lang="en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hree dimensions: symptom, root cause, and</a:t>
            </a:r>
            <a:r>
              <a:rPr kumimoji="1"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introducing and exposing stages</a:t>
            </a:r>
          </a:p>
        </p:txBody>
      </p:sp>
    </p:spTree>
    <p:extLst>
      <p:ext uri="{BB962C8B-B14F-4D97-AF65-F5344CB8AC3E}">
        <p14:creationId xmlns:p14="http://schemas.microsoft.com/office/powerpoint/2010/main" val="3538155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2F1FB0-3F91-4849-995E-9F86078E1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269" y="420543"/>
            <a:ext cx="10352312" cy="1359766"/>
          </a:xfrm>
        </p:spPr>
        <p:txBody>
          <a:bodyPr>
            <a:noAutofit/>
          </a:bodyPr>
          <a:lstStyle/>
          <a:p>
            <a:r>
              <a:rPr kumimoji="1" lang="en-US" altLang="zh-CN" sz="3600" dirty="0"/>
              <a:t>Results: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Symptom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Analysis</a:t>
            </a:r>
            <a:r>
              <a:rPr kumimoji="1" lang="zh-CN" altLang="en-US" sz="3600" dirty="0"/>
              <a:t> </a:t>
            </a:r>
            <a:r>
              <a:rPr kumimoji="1" lang="en-US" altLang="zh-CN" sz="3600" dirty="0"/>
              <a:t>(RQ1)</a:t>
            </a:r>
            <a:endParaRPr kumimoji="1" lang="zh-CN" altLang="en-US" sz="36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672AE83-0014-5045-B111-9B006E0449A1}"/>
              </a:ext>
            </a:extLst>
          </p:cNvPr>
          <p:cNvSpPr/>
          <p:nvPr/>
        </p:nvSpPr>
        <p:spPr>
          <a:xfrm>
            <a:off x="4751921" y="1727002"/>
            <a:ext cx="2612714" cy="55603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r>
              <a:rPr kumimoji="1" lang="zh-CN" alt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Problems</a:t>
            </a:r>
            <a:r>
              <a:rPr kumimoji="1" lang="zh-CN" alt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(224)</a:t>
            </a:r>
            <a:endParaRPr kumimoji="1" lang="zh-CN" alt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09F3521-AD85-604D-9866-C9133E0B74C9}"/>
              </a:ext>
            </a:extLst>
          </p:cNvPr>
          <p:cNvSpPr/>
          <p:nvPr/>
        </p:nvSpPr>
        <p:spPr>
          <a:xfrm>
            <a:off x="3097217" y="2680191"/>
            <a:ext cx="1819719" cy="42189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kumimoji="1" lang="zh-CN" alt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(126)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E6344D1-676D-4540-8D11-D9FF6ED5FC24}"/>
              </a:ext>
            </a:extLst>
          </p:cNvPr>
          <p:cNvSpPr/>
          <p:nvPr/>
        </p:nvSpPr>
        <p:spPr>
          <a:xfrm>
            <a:off x="7033170" y="2680190"/>
            <a:ext cx="1819719" cy="42189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r>
              <a:rPr kumimoji="1" lang="zh-CN" alt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(56)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94F3C43-65A5-A241-A174-2B5D136B1168}"/>
              </a:ext>
            </a:extLst>
          </p:cNvPr>
          <p:cNvSpPr/>
          <p:nvPr/>
        </p:nvSpPr>
        <p:spPr>
          <a:xfrm>
            <a:off x="3097216" y="5147719"/>
            <a:ext cx="1819719" cy="42189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 (16)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19A1D5B-1502-A149-A06D-499B5A8CD456}"/>
              </a:ext>
            </a:extLst>
          </p:cNvPr>
          <p:cNvSpPr/>
          <p:nvPr/>
        </p:nvSpPr>
        <p:spPr>
          <a:xfrm>
            <a:off x="7033170" y="5147719"/>
            <a:ext cx="1709723" cy="42189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Unknown (45)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1048627-5904-7F4B-97DF-A831141D681C}"/>
              </a:ext>
            </a:extLst>
          </p:cNvPr>
          <p:cNvSpPr/>
          <p:nvPr/>
        </p:nvSpPr>
        <p:spPr>
          <a:xfrm>
            <a:off x="2245314" y="3397334"/>
            <a:ext cx="1623852" cy="558381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Slow</a:t>
            </a:r>
            <a:r>
              <a:rPr kumimoji="1" lang="zh-CN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Execution</a:t>
            </a:r>
            <a:r>
              <a:rPr kumimoji="1" lang="zh-CN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(99)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2894BE7-AC3D-C544-8CD3-8D2276DF66B7}"/>
              </a:ext>
            </a:extLst>
          </p:cNvPr>
          <p:cNvSpPr/>
          <p:nvPr/>
        </p:nvSpPr>
        <p:spPr>
          <a:xfrm>
            <a:off x="4140341" y="3397334"/>
            <a:ext cx="1623853" cy="5560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Slow</a:t>
            </a:r>
            <a:r>
              <a:rPr kumimoji="1" lang="zh-CN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Initialization</a:t>
            </a:r>
            <a:r>
              <a:rPr kumimoji="1" lang="zh-CN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(6)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55DB6AC-DA63-FC4A-8B28-5456960AC688}"/>
              </a:ext>
            </a:extLst>
          </p:cNvPr>
          <p:cNvSpPr/>
          <p:nvPr/>
        </p:nvSpPr>
        <p:spPr>
          <a:xfrm>
            <a:off x="4163250" y="4245086"/>
            <a:ext cx="1600944" cy="556038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</a:t>
            </a:r>
            <a:r>
              <a:rPr kumimoji="1" lang="zh-CN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Hang (8)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9FCA109-013B-AD47-A8F0-E63CBA9FFE96}"/>
              </a:ext>
            </a:extLst>
          </p:cNvPr>
          <p:cNvSpPr/>
          <p:nvPr/>
        </p:nvSpPr>
        <p:spPr>
          <a:xfrm>
            <a:off x="2245314" y="4245085"/>
            <a:ext cx="1623852" cy="5560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Increasing</a:t>
            </a:r>
            <a:r>
              <a:rPr kumimoji="1" lang="zh-CN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kumimoji="1" lang="zh-CN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</a:t>
            </a:r>
            <a:r>
              <a:rPr kumimoji="1" lang="zh-CN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(16)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A934B31-EF5F-364B-BE7D-4EB58B8BE4B6}"/>
              </a:ext>
            </a:extLst>
          </p:cNvPr>
          <p:cNvSpPr/>
          <p:nvPr/>
        </p:nvSpPr>
        <p:spPr>
          <a:xfrm>
            <a:off x="8135075" y="3392579"/>
            <a:ext cx="1600944" cy="56201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r>
              <a:rPr kumimoji="1" lang="zh-CN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Leak (16)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4857EF8-3807-B14B-AE2E-8237CE95FFB4}"/>
              </a:ext>
            </a:extLst>
          </p:cNvPr>
          <p:cNvSpPr/>
          <p:nvPr/>
        </p:nvSpPr>
        <p:spPr>
          <a:xfrm>
            <a:off x="7147268" y="4259018"/>
            <a:ext cx="1600944" cy="5560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Abnormal</a:t>
            </a:r>
            <a:r>
              <a:rPr kumimoji="1" lang="zh-CN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GPU</a:t>
            </a:r>
            <a:r>
              <a:rPr kumimoji="1" lang="zh-CN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r>
              <a:rPr kumimoji="1" lang="zh-CN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Usage (5)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6FC8671-12D0-9748-890C-9B1E58D901BF}"/>
              </a:ext>
            </a:extLst>
          </p:cNvPr>
          <p:cNvSpPr/>
          <p:nvPr/>
        </p:nvSpPr>
        <p:spPr>
          <a:xfrm>
            <a:off x="4163251" y="5859768"/>
            <a:ext cx="1600943" cy="5560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kumimoji="1" lang="zh-CN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</a:t>
            </a:r>
            <a:r>
              <a:rPr kumimoji="1" lang="zh-CN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GPU (4)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903736E-382F-5F45-8356-CBBF5EA8E688}"/>
              </a:ext>
            </a:extLst>
          </p:cNvPr>
          <p:cNvSpPr/>
          <p:nvPr/>
        </p:nvSpPr>
        <p:spPr>
          <a:xfrm>
            <a:off x="2245314" y="5859768"/>
            <a:ext cx="1623852" cy="5560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Abnormal</a:t>
            </a:r>
            <a:r>
              <a:rPr kumimoji="1" lang="zh-CN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GPU</a:t>
            </a:r>
            <a:r>
              <a:rPr kumimoji="1" lang="zh-CN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Utilization (8)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8BD06C0-FECD-5741-B46E-8718F3B27027}"/>
              </a:ext>
            </a:extLst>
          </p:cNvPr>
          <p:cNvSpPr/>
          <p:nvPr/>
        </p:nvSpPr>
        <p:spPr>
          <a:xfrm>
            <a:off x="6058278" y="5859768"/>
            <a:ext cx="1600943" cy="5560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Abnormal</a:t>
            </a:r>
            <a:r>
              <a:rPr kumimoji="1" lang="zh-CN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CPU</a:t>
            </a:r>
            <a:r>
              <a:rPr kumimoji="1" lang="zh-CN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Utilization (4)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872D2A3-27DC-5F48-8649-E057998ED938}"/>
              </a:ext>
            </a:extLst>
          </p:cNvPr>
          <p:cNvSpPr/>
          <p:nvPr/>
        </p:nvSpPr>
        <p:spPr>
          <a:xfrm>
            <a:off x="6185539" y="3397066"/>
            <a:ext cx="1600944" cy="556306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 of Memory (37)</a:t>
            </a:r>
          </a:p>
        </p:txBody>
      </p:sp>
      <p:cxnSp>
        <p:nvCxnSpPr>
          <p:cNvPr id="18" name="Elbow Connector 69">
            <a:extLst>
              <a:ext uri="{FF2B5EF4-FFF2-40B4-BE49-F238E27FC236}">
                <a16:creationId xmlns:a16="http://schemas.microsoft.com/office/drawing/2014/main" id="{042450E8-AAFD-3C4D-AA8C-B0B5AC19E17A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 rot="5400000">
            <a:off x="4834103" y="1456015"/>
            <a:ext cx="397151" cy="2051201"/>
          </a:xfrm>
          <a:prstGeom prst="bentConnector3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71">
            <a:extLst>
              <a:ext uri="{FF2B5EF4-FFF2-40B4-BE49-F238E27FC236}">
                <a16:creationId xmlns:a16="http://schemas.microsoft.com/office/drawing/2014/main" id="{07E8AEC3-F53F-6743-B795-777BE06F4CB6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 rot="16200000" flipH="1">
            <a:off x="6802079" y="1539239"/>
            <a:ext cx="397150" cy="1884752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77">
            <a:extLst>
              <a:ext uri="{FF2B5EF4-FFF2-40B4-BE49-F238E27FC236}">
                <a16:creationId xmlns:a16="http://schemas.microsoft.com/office/drawing/2014/main" id="{42D860FB-B287-4D40-B8A0-B25222D188C2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 rot="5400000">
            <a:off x="3384534" y="2774791"/>
            <a:ext cx="295248" cy="949836"/>
          </a:xfrm>
          <a:prstGeom prst="bentConnector3">
            <a:avLst>
              <a:gd name="adj1" fmla="val 50000"/>
            </a:avLst>
          </a:prstGeom>
          <a:ln w="63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80">
            <a:extLst>
              <a:ext uri="{FF2B5EF4-FFF2-40B4-BE49-F238E27FC236}">
                <a16:creationId xmlns:a16="http://schemas.microsoft.com/office/drawing/2014/main" id="{F6983D41-EFB9-7D45-BD96-86BD23E475FD}"/>
              </a:ext>
            </a:extLst>
          </p:cNvPr>
          <p:cNvCxnSpPr>
            <a:cxnSpLocks/>
            <a:stCxn id="4" idx="2"/>
            <a:endCxn id="11" idx="0"/>
          </p:cNvCxnSpPr>
          <p:nvPr/>
        </p:nvCxnSpPr>
        <p:spPr>
          <a:xfrm rot="5400000">
            <a:off x="2960658" y="3198667"/>
            <a:ext cx="1143000" cy="949836"/>
          </a:xfrm>
          <a:prstGeom prst="bentConnector3">
            <a:avLst>
              <a:gd name="adj1" fmla="val 87500"/>
            </a:avLst>
          </a:prstGeom>
          <a:ln w="63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83">
            <a:extLst>
              <a:ext uri="{FF2B5EF4-FFF2-40B4-BE49-F238E27FC236}">
                <a16:creationId xmlns:a16="http://schemas.microsoft.com/office/drawing/2014/main" id="{B2B38196-61F8-4D41-8AC3-312A06E26315}"/>
              </a:ext>
            </a:extLst>
          </p:cNvPr>
          <p:cNvCxnSpPr>
            <a:cxnSpLocks/>
            <a:stCxn id="4" idx="2"/>
            <a:endCxn id="9" idx="0"/>
          </p:cNvCxnSpPr>
          <p:nvPr/>
        </p:nvCxnSpPr>
        <p:spPr>
          <a:xfrm rot="16200000" flipH="1">
            <a:off x="4332047" y="2777114"/>
            <a:ext cx="295248" cy="945191"/>
          </a:xfrm>
          <a:prstGeom prst="bentConnector3">
            <a:avLst>
              <a:gd name="adj1" fmla="val 50000"/>
            </a:avLst>
          </a:prstGeom>
          <a:ln w="63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86">
            <a:extLst>
              <a:ext uri="{FF2B5EF4-FFF2-40B4-BE49-F238E27FC236}">
                <a16:creationId xmlns:a16="http://schemas.microsoft.com/office/drawing/2014/main" id="{04F88660-2FB1-8A4B-9ADE-279843D5D1AD}"/>
              </a:ext>
            </a:extLst>
          </p:cNvPr>
          <p:cNvCxnSpPr>
            <a:cxnSpLocks/>
            <a:stCxn id="4" idx="2"/>
            <a:endCxn id="10" idx="0"/>
          </p:cNvCxnSpPr>
          <p:nvPr/>
        </p:nvCxnSpPr>
        <p:spPr>
          <a:xfrm rot="16200000" flipH="1">
            <a:off x="3913900" y="3195262"/>
            <a:ext cx="1143001" cy="956646"/>
          </a:xfrm>
          <a:prstGeom prst="bentConnector3">
            <a:avLst>
              <a:gd name="adj1" fmla="val 87500"/>
            </a:avLst>
          </a:prstGeom>
          <a:ln w="63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102">
            <a:extLst>
              <a:ext uri="{FF2B5EF4-FFF2-40B4-BE49-F238E27FC236}">
                <a16:creationId xmlns:a16="http://schemas.microsoft.com/office/drawing/2014/main" id="{AE0852E0-E493-CE42-8D6E-4F0CC847AB9F}"/>
              </a:ext>
            </a:extLst>
          </p:cNvPr>
          <p:cNvCxnSpPr>
            <a:cxnSpLocks/>
            <a:stCxn id="5" idx="2"/>
            <a:endCxn id="17" idx="0"/>
          </p:cNvCxnSpPr>
          <p:nvPr/>
        </p:nvCxnSpPr>
        <p:spPr>
          <a:xfrm rot="5400000">
            <a:off x="7317029" y="2771066"/>
            <a:ext cx="294982" cy="957018"/>
          </a:xfrm>
          <a:prstGeom prst="bentConnector3">
            <a:avLst>
              <a:gd name="adj1" fmla="val 50000"/>
            </a:avLst>
          </a:prstGeom>
          <a:ln w="63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105">
            <a:extLst>
              <a:ext uri="{FF2B5EF4-FFF2-40B4-BE49-F238E27FC236}">
                <a16:creationId xmlns:a16="http://schemas.microsoft.com/office/drawing/2014/main" id="{11587B3F-6466-2E46-B30B-F908309BAE56}"/>
              </a:ext>
            </a:extLst>
          </p:cNvPr>
          <p:cNvCxnSpPr>
            <a:cxnSpLocks/>
            <a:stCxn id="5" idx="2"/>
            <a:endCxn id="12" idx="0"/>
          </p:cNvCxnSpPr>
          <p:nvPr/>
        </p:nvCxnSpPr>
        <p:spPr>
          <a:xfrm rot="16200000" flipH="1">
            <a:off x="8294042" y="2751072"/>
            <a:ext cx="290495" cy="992518"/>
          </a:xfrm>
          <a:prstGeom prst="bentConnector3">
            <a:avLst>
              <a:gd name="adj1" fmla="val 50000"/>
            </a:avLst>
          </a:prstGeom>
          <a:ln w="63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111">
            <a:extLst>
              <a:ext uri="{FF2B5EF4-FFF2-40B4-BE49-F238E27FC236}">
                <a16:creationId xmlns:a16="http://schemas.microsoft.com/office/drawing/2014/main" id="{1A453BA2-DBA6-DB4E-8677-AAAA043995C8}"/>
              </a:ext>
            </a:extLst>
          </p:cNvPr>
          <p:cNvCxnSpPr>
            <a:cxnSpLocks/>
          </p:cNvCxnSpPr>
          <p:nvPr/>
        </p:nvCxnSpPr>
        <p:spPr>
          <a:xfrm rot="5400000">
            <a:off x="3600338" y="2662068"/>
            <a:ext cx="2864679" cy="2051202"/>
          </a:xfrm>
          <a:prstGeom prst="bentConnector3">
            <a:avLst>
              <a:gd name="adj1" fmla="val 95462"/>
            </a:avLst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115">
            <a:extLst>
              <a:ext uri="{FF2B5EF4-FFF2-40B4-BE49-F238E27FC236}">
                <a16:creationId xmlns:a16="http://schemas.microsoft.com/office/drawing/2014/main" id="{E8449696-22A3-2F4A-B360-DF5A78CB3158}"/>
              </a:ext>
            </a:extLst>
          </p:cNvPr>
          <p:cNvCxnSpPr>
            <a:cxnSpLocks/>
          </p:cNvCxnSpPr>
          <p:nvPr/>
        </p:nvCxnSpPr>
        <p:spPr>
          <a:xfrm>
            <a:off x="6058278" y="4989202"/>
            <a:ext cx="1829754" cy="147087"/>
          </a:xfrm>
          <a:prstGeom prst="bentConnector2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124">
            <a:extLst>
              <a:ext uri="{FF2B5EF4-FFF2-40B4-BE49-F238E27FC236}">
                <a16:creationId xmlns:a16="http://schemas.microsoft.com/office/drawing/2014/main" id="{F8133B84-A308-2B41-AF65-E0C35CD526D5}"/>
              </a:ext>
            </a:extLst>
          </p:cNvPr>
          <p:cNvCxnSpPr>
            <a:stCxn id="5" idx="2"/>
            <a:endCxn id="13" idx="0"/>
          </p:cNvCxnSpPr>
          <p:nvPr/>
        </p:nvCxnSpPr>
        <p:spPr>
          <a:xfrm>
            <a:off x="7943030" y="3102084"/>
            <a:ext cx="4711" cy="11569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125">
            <a:extLst>
              <a:ext uri="{FF2B5EF4-FFF2-40B4-BE49-F238E27FC236}">
                <a16:creationId xmlns:a16="http://schemas.microsoft.com/office/drawing/2014/main" id="{D913AB7F-161C-C44B-B62B-883AD693EEB5}"/>
              </a:ext>
            </a:extLst>
          </p:cNvPr>
          <p:cNvCxnSpPr>
            <a:cxnSpLocks/>
            <a:stCxn id="15" idx="0"/>
            <a:endCxn id="6" idx="2"/>
          </p:cNvCxnSpPr>
          <p:nvPr/>
        </p:nvCxnSpPr>
        <p:spPr>
          <a:xfrm rot="5400000" flipH="1" flipV="1">
            <a:off x="3387081" y="5239775"/>
            <a:ext cx="290155" cy="949835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128">
            <a:extLst>
              <a:ext uri="{FF2B5EF4-FFF2-40B4-BE49-F238E27FC236}">
                <a16:creationId xmlns:a16="http://schemas.microsoft.com/office/drawing/2014/main" id="{666FC6FC-4835-E747-9DD3-B286C7681EE4}"/>
              </a:ext>
            </a:extLst>
          </p:cNvPr>
          <p:cNvCxnSpPr>
            <a:cxnSpLocks/>
            <a:stCxn id="14" idx="0"/>
            <a:endCxn id="6" idx="2"/>
          </p:cNvCxnSpPr>
          <p:nvPr/>
        </p:nvCxnSpPr>
        <p:spPr>
          <a:xfrm rot="16200000" flipV="1">
            <a:off x="4340323" y="5236368"/>
            <a:ext cx="290155" cy="95664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132">
            <a:extLst>
              <a:ext uri="{FF2B5EF4-FFF2-40B4-BE49-F238E27FC236}">
                <a16:creationId xmlns:a16="http://schemas.microsoft.com/office/drawing/2014/main" id="{0E225515-A49C-6945-B92B-9211426B5768}"/>
              </a:ext>
            </a:extLst>
          </p:cNvPr>
          <p:cNvCxnSpPr>
            <a:cxnSpLocks/>
            <a:stCxn id="16" idx="0"/>
            <a:endCxn id="6" idx="2"/>
          </p:cNvCxnSpPr>
          <p:nvPr/>
        </p:nvCxnSpPr>
        <p:spPr>
          <a:xfrm rot="16200000" flipV="1">
            <a:off x="5287836" y="4288854"/>
            <a:ext cx="290155" cy="2851674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04286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4989</TotalTime>
  <Words>2558</Words>
  <Application>Microsoft Macintosh PowerPoint</Application>
  <PresentationFormat>宽屏</PresentationFormat>
  <Paragraphs>262</Paragraphs>
  <Slides>21</Slides>
  <Notes>21</Notes>
  <HiddenSlides>1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1" baseType="lpstr">
      <vt:lpstr>等线</vt:lpstr>
      <vt:lpstr>华文中宋</vt:lpstr>
      <vt:lpstr>DFKai-SB</vt:lpstr>
      <vt:lpstr>Arial</vt:lpstr>
      <vt:lpstr>Calibri</vt:lpstr>
      <vt:lpstr>Calibri Light</vt:lpstr>
      <vt:lpstr>Roboto</vt:lpstr>
      <vt:lpstr>Times New Roman</vt:lpstr>
      <vt:lpstr>Wingdings</vt:lpstr>
      <vt:lpstr>Office 主题</vt:lpstr>
      <vt:lpstr>Understanding Performance Problems in Deep Learning Systems</vt:lpstr>
      <vt:lpstr>Performance Problems in General </vt:lpstr>
      <vt:lpstr>Performance in Deep Learning </vt:lpstr>
      <vt:lpstr>Performance in DL Stack </vt:lpstr>
      <vt:lpstr>Performance Problems in DL </vt:lpstr>
      <vt:lpstr>Performance Problems in DL </vt:lpstr>
      <vt:lpstr>Overview of This Paper</vt:lpstr>
      <vt:lpstr>Empirical Study: Data Collection and Labeling</vt:lpstr>
      <vt:lpstr>Results: Symptom Analysis (RQ1)</vt:lpstr>
      <vt:lpstr>Results: Root Cause Analysis (RQ2)</vt:lpstr>
      <vt:lpstr>Example1: Confusion with Computation Graph</vt:lpstr>
      <vt:lpstr>Example2: Inefficient API Usage</vt:lpstr>
      <vt:lpstr>Results: Stage Analysis (RQ3)</vt:lpstr>
      <vt:lpstr>Benchmark Construction</vt:lpstr>
      <vt:lpstr>Approach Assessment</vt:lpstr>
      <vt:lpstr>Detection Tool Implementation </vt:lpstr>
      <vt:lpstr>Detection Tool Evaluation</vt:lpstr>
      <vt:lpstr>Examples of Fixed PPs from Github Projects</vt:lpstr>
      <vt:lpstr>Implications</vt:lpstr>
      <vt:lpstr>Conclusion (to remove PP detection tool title)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Max Wu</dc:creator>
  <cp:lastModifiedBy>曹 峻铭</cp:lastModifiedBy>
  <cp:revision>527</cp:revision>
  <dcterms:created xsi:type="dcterms:W3CDTF">2015-03-05T15:31:05Z</dcterms:created>
  <dcterms:modified xsi:type="dcterms:W3CDTF">2022-10-15T15:27:40Z</dcterms:modified>
</cp:coreProperties>
</file>

<file path=docProps/thumbnail.jpeg>
</file>